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3.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38"/>
  </p:notesMasterIdLst>
  <p:sldIdLst>
    <p:sldId id="256" r:id="rId5"/>
    <p:sldId id="263" r:id="rId6"/>
    <p:sldId id="260" r:id="rId7"/>
    <p:sldId id="305" r:id="rId8"/>
    <p:sldId id="264" r:id="rId9"/>
    <p:sldId id="265" r:id="rId10"/>
    <p:sldId id="268" r:id="rId11"/>
    <p:sldId id="269" r:id="rId12"/>
    <p:sldId id="270" r:id="rId13"/>
    <p:sldId id="271" r:id="rId14"/>
    <p:sldId id="324" r:id="rId15"/>
    <p:sldId id="325" r:id="rId16"/>
    <p:sldId id="308" r:id="rId17"/>
    <p:sldId id="326" r:id="rId18"/>
    <p:sldId id="327" r:id="rId19"/>
    <p:sldId id="311" r:id="rId20"/>
    <p:sldId id="328" r:id="rId21"/>
    <p:sldId id="329" r:id="rId22"/>
    <p:sldId id="331" r:id="rId23"/>
    <p:sldId id="332" r:id="rId24"/>
    <p:sldId id="282" r:id="rId25"/>
    <p:sldId id="283" r:id="rId26"/>
    <p:sldId id="343" r:id="rId27"/>
    <p:sldId id="346" r:id="rId28"/>
    <p:sldId id="347" r:id="rId29"/>
    <p:sldId id="350" r:id="rId30"/>
    <p:sldId id="348" r:id="rId31"/>
    <p:sldId id="349" r:id="rId32"/>
    <p:sldId id="345" r:id="rId33"/>
    <p:sldId id="344" r:id="rId34"/>
    <p:sldId id="296" r:id="rId35"/>
    <p:sldId id="297" r:id="rId36"/>
    <p:sldId id="298"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Helvetica Neue" panose="02000503000000020004" pitchFamily="2"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roxima Nova" panose="02000506030000020004"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Roboto Light" panose="02000000000000000000" pitchFamily="2" charset="0"/>
      <p:regular r:id="rId63"/>
      <p:italic r:id="rId64"/>
    </p:embeddedFont>
    <p:embeddedFont>
      <p:font typeface="Roboto Thin" panose="02000000000000000000"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4" clrIdx="1">
    <p:extLst>
      <p:ext uri="{19B8F6BF-5375-455C-9EA6-DF929625EA0E}">
        <p15:presenceInfo xmlns:p15="http://schemas.microsoft.com/office/powerpoint/2012/main" userId="S::noyan.a@buas.nl::f2106684-872a-4b1d-b983-18c991c413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4863A-BF07-4CD2-BD89-9A1DF8B25BE9}" v="46" dt="2024-04-26T11:33:43.069"/>
    <p1510:client id="{99835DF8-0575-4294-DE28-8B88978475C2}" v="150" dt="2024-04-26T12:36:52.869"/>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1.xml"/><Relationship Id="rId61" Type="http://schemas.openxmlformats.org/officeDocument/2006/relationships/font" Target="fonts/font2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3.fntdata"/><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fntdata"/><Relationship Id="rId34" Type="http://schemas.openxmlformats.org/officeDocument/2006/relationships/slide" Target="slides/slide30.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jligers, Bram" userId="5cef929d-ecf9-4fca-bf12-bc5ee065fc99" providerId="ADAL" clId="{63C4863A-BF07-4CD2-BD89-9A1DF8B25BE9}"/>
    <pc:docChg chg="undo custSel addSld delSld modSld modMainMaster">
      <pc:chgData name="Heijligers, Bram" userId="5cef929d-ecf9-4fca-bf12-bc5ee065fc99" providerId="ADAL" clId="{63C4863A-BF07-4CD2-BD89-9A1DF8B25BE9}" dt="2024-04-26T11:34:48.320" v="1517" actId="20577"/>
      <pc:docMkLst>
        <pc:docMk/>
      </pc:docMkLst>
      <pc:sldChg chg="addSp delSp modSp mod">
        <pc:chgData name="Heijligers, Bram" userId="5cef929d-ecf9-4fca-bf12-bc5ee065fc99" providerId="ADAL" clId="{63C4863A-BF07-4CD2-BD89-9A1DF8B25BE9}" dt="2024-04-26T11:33:55.185" v="1508" actId="14100"/>
        <pc:sldMkLst>
          <pc:docMk/>
          <pc:sldMk cId="0" sldId="256"/>
        </pc:sldMkLst>
        <pc:spChg chg="add del">
          <ac:chgData name="Heijligers, Bram" userId="5cef929d-ecf9-4fca-bf12-bc5ee065fc99" providerId="ADAL" clId="{63C4863A-BF07-4CD2-BD89-9A1DF8B25BE9}" dt="2024-04-26T11:30:16.136" v="1411" actId="478"/>
          <ac:spMkLst>
            <pc:docMk/>
            <pc:sldMk cId="0" sldId="256"/>
            <ac:spMk id="2" creationId="{F6DF244E-7A68-4325-B7D7-5C2B203F44F9}"/>
          </ac:spMkLst>
        </pc:spChg>
        <pc:spChg chg="add del mod">
          <ac:chgData name="Heijligers, Bram" userId="5cef929d-ecf9-4fca-bf12-bc5ee065fc99" providerId="ADAL" clId="{63C4863A-BF07-4CD2-BD89-9A1DF8B25BE9}" dt="2024-04-26T11:29:27.054" v="1405"/>
          <ac:spMkLst>
            <pc:docMk/>
            <pc:sldMk cId="0" sldId="256"/>
            <ac:spMk id="3" creationId="{4226D9A0-4C91-D3F9-FB90-458405720582}"/>
          </ac:spMkLst>
        </pc:spChg>
        <pc:spChg chg="add mod">
          <ac:chgData name="Heijligers, Bram" userId="5cef929d-ecf9-4fca-bf12-bc5ee065fc99" providerId="ADAL" clId="{63C4863A-BF07-4CD2-BD89-9A1DF8B25BE9}" dt="2024-04-26T11:33:55.185" v="1508" actId="14100"/>
          <ac:spMkLst>
            <pc:docMk/>
            <pc:sldMk cId="0" sldId="256"/>
            <ac:spMk id="4" creationId="{8758BBB5-F7B4-27C5-E103-E7FBDED4DBC2}"/>
          </ac:spMkLst>
        </pc:spChg>
        <pc:spChg chg="add mod">
          <ac:chgData name="Heijligers, Bram" userId="5cef929d-ecf9-4fca-bf12-bc5ee065fc99" providerId="ADAL" clId="{63C4863A-BF07-4CD2-BD89-9A1DF8B25BE9}" dt="2024-04-26T11:33:55.185" v="1508" actId="14100"/>
          <ac:spMkLst>
            <pc:docMk/>
            <pc:sldMk cId="0" sldId="256"/>
            <ac:spMk id="5" creationId="{91019EC5-1870-195F-7F9F-5AA97F189468}"/>
          </ac:spMkLst>
        </pc:spChg>
        <pc:spChg chg="add mod">
          <ac:chgData name="Heijligers, Bram" userId="5cef929d-ecf9-4fca-bf12-bc5ee065fc99" providerId="ADAL" clId="{63C4863A-BF07-4CD2-BD89-9A1DF8B25BE9}" dt="2024-04-26T11:33:55.185" v="1508" actId="14100"/>
          <ac:spMkLst>
            <pc:docMk/>
            <pc:sldMk cId="0" sldId="256"/>
            <ac:spMk id="6" creationId="{71C20FEA-7051-AFFA-02AF-093F08979088}"/>
          </ac:spMkLst>
        </pc:spChg>
        <pc:spChg chg="mod">
          <ac:chgData name="Heijligers, Bram" userId="5cef929d-ecf9-4fca-bf12-bc5ee065fc99" providerId="ADAL" clId="{63C4863A-BF07-4CD2-BD89-9A1DF8B25BE9}" dt="2024-04-26T11:30:30.919" v="1438" actId="20577"/>
          <ac:spMkLst>
            <pc:docMk/>
            <pc:sldMk cId="0" sldId="256"/>
            <ac:spMk id="93" creationId="{00000000-0000-0000-0000-000000000000}"/>
          </ac:spMkLst>
        </pc:spChg>
        <pc:spChg chg="mod">
          <ac:chgData name="Heijligers, Bram" userId="5cef929d-ecf9-4fca-bf12-bc5ee065fc99" providerId="ADAL" clId="{63C4863A-BF07-4CD2-BD89-9A1DF8B25BE9}" dt="2024-04-26T11:29:48.406" v="1408" actId="20577"/>
          <ac:spMkLst>
            <pc:docMk/>
            <pc:sldMk cId="0" sldId="256"/>
            <ac:spMk id="95" creationId="{00000000-0000-0000-0000-000000000000}"/>
          </ac:spMkLst>
        </pc:spChg>
        <pc:spChg chg="del">
          <ac:chgData name="Heijligers, Bram" userId="5cef929d-ecf9-4fca-bf12-bc5ee065fc99" providerId="ADAL" clId="{63C4863A-BF07-4CD2-BD89-9A1DF8B25BE9}" dt="2024-04-26T10:41:08.606" v="2" actId="478"/>
          <ac:spMkLst>
            <pc:docMk/>
            <pc:sldMk cId="0" sldId="256"/>
            <ac:spMk id="96" creationId="{00000000-0000-0000-0000-000000000000}"/>
          </ac:spMkLst>
        </pc:spChg>
      </pc:sldChg>
      <pc:sldChg chg="addSp delSp modSp mod">
        <pc:chgData name="Heijligers, Bram" userId="5cef929d-ecf9-4fca-bf12-bc5ee065fc99" providerId="ADAL" clId="{63C4863A-BF07-4CD2-BD89-9A1DF8B25BE9}" dt="2024-04-26T11:25:15.225" v="1373" actId="478"/>
        <pc:sldMkLst>
          <pc:docMk/>
          <pc:sldMk cId="0" sldId="262"/>
        </pc:sldMkLst>
        <pc:spChg chg="add del mod">
          <ac:chgData name="Heijligers, Bram" userId="5cef929d-ecf9-4fca-bf12-bc5ee065fc99" providerId="ADAL" clId="{63C4863A-BF07-4CD2-BD89-9A1DF8B25BE9}" dt="2024-04-26T11:25:15.225" v="1373" actId="478"/>
          <ac:spMkLst>
            <pc:docMk/>
            <pc:sldMk cId="0" sldId="262"/>
            <ac:spMk id="2" creationId="{20D63BE3-E0DF-BC31-3969-7215B4EEA34B}"/>
          </ac:spMkLst>
        </pc:spChg>
      </pc:sldChg>
      <pc:sldChg chg="modSp mod">
        <pc:chgData name="Heijligers, Bram" userId="5cef929d-ecf9-4fca-bf12-bc5ee065fc99" providerId="ADAL" clId="{63C4863A-BF07-4CD2-BD89-9A1DF8B25BE9}" dt="2024-04-26T11:34:48.320" v="1517" actId="20577"/>
        <pc:sldMkLst>
          <pc:docMk/>
          <pc:sldMk cId="0" sldId="263"/>
        </pc:sldMkLst>
        <pc:spChg chg="mod">
          <ac:chgData name="Heijligers, Bram" userId="5cef929d-ecf9-4fca-bf12-bc5ee065fc99" providerId="ADAL" clId="{63C4863A-BF07-4CD2-BD89-9A1DF8B25BE9}" dt="2024-04-26T11:34:48.320" v="1517" actId="20577"/>
          <ac:spMkLst>
            <pc:docMk/>
            <pc:sldMk cId="0" sldId="263"/>
            <ac:spMk id="2" creationId="{4E84F48E-9152-454D-9754-FA0D0AD81F68}"/>
          </ac:spMkLst>
        </pc:spChg>
      </pc:sldChg>
      <pc:sldChg chg="modSp mod">
        <pc:chgData name="Heijligers, Bram" userId="5cef929d-ecf9-4fca-bf12-bc5ee065fc99" providerId="ADAL" clId="{63C4863A-BF07-4CD2-BD89-9A1DF8B25BE9}" dt="2024-04-26T10:45:12.990" v="97" actId="20577"/>
        <pc:sldMkLst>
          <pc:docMk/>
          <pc:sldMk cId="0" sldId="264"/>
        </pc:sldMkLst>
        <pc:spChg chg="mod">
          <ac:chgData name="Heijligers, Bram" userId="5cef929d-ecf9-4fca-bf12-bc5ee065fc99" providerId="ADAL" clId="{63C4863A-BF07-4CD2-BD89-9A1DF8B25BE9}" dt="2024-04-26T10:45:12.990" v="97" actId="20577"/>
          <ac:spMkLst>
            <pc:docMk/>
            <pc:sldMk cId="0" sldId="264"/>
            <ac:spMk id="165" creationId="{00000000-0000-0000-0000-000000000000}"/>
          </ac:spMkLst>
        </pc:spChg>
      </pc:sldChg>
      <pc:sldChg chg="modSp mod">
        <pc:chgData name="Heijligers, Bram" userId="5cef929d-ecf9-4fca-bf12-bc5ee065fc99" providerId="ADAL" clId="{63C4863A-BF07-4CD2-BD89-9A1DF8B25BE9}" dt="2024-04-26T10:45:06.639" v="95" actId="20577"/>
        <pc:sldMkLst>
          <pc:docMk/>
          <pc:sldMk cId="0" sldId="268"/>
        </pc:sldMkLst>
        <pc:spChg chg="mod">
          <ac:chgData name="Heijligers, Bram" userId="5cef929d-ecf9-4fca-bf12-bc5ee065fc99" providerId="ADAL" clId="{63C4863A-BF07-4CD2-BD89-9A1DF8B25BE9}" dt="2024-04-26T10:45:06.639" v="95" actId="20577"/>
          <ac:spMkLst>
            <pc:docMk/>
            <pc:sldMk cId="0" sldId="268"/>
            <ac:spMk id="207" creationId="{00000000-0000-0000-0000-000000000000}"/>
          </ac:spMkLst>
        </pc:spChg>
      </pc:sldChg>
      <pc:sldChg chg="modSp mod">
        <pc:chgData name="Heijligers, Bram" userId="5cef929d-ecf9-4fca-bf12-bc5ee065fc99" providerId="ADAL" clId="{63C4863A-BF07-4CD2-BD89-9A1DF8B25BE9}" dt="2024-04-26T10:45:00.006" v="93" actId="20577"/>
        <pc:sldMkLst>
          <pc:docMk/>
          <pc:sldMk cId="0" sldId="270"/>
        </pc:sldMkLst>
        <pc:spChg chg="mod">
          <ac:chgData name="Heijligers, Bram" userId="5cef929d-ecf9-4fca-bf12-bc5ee065fc99" providerId="ADAL" clId="{63C4863A-BF07-4CD2-BD89-9A1DF8B25BE9}" dt="2024-04-26T10:45:00.006" v="93" actId="20577"/>
          <ac:spMkLst>
            <pc:docMk/>
            <pc:sldMk cId="0" sldId="270"/>
            <ac:spMk id="228" creationId="{00000000-0000-0000-0000-000000000000}"/>
          </ac:spMkLst>
        </pc:spChg>
      </pc:sldChg>
      <pc:sldChg chg="modSp mod">
        <pc:chgData name="Heijligers, Bram" userId="5cef929d-ecf9-4fca-bf12-bc5ee065fc99" providerId="ADAL" clId="{63C4863A-BF07-4CD2-BD89-9A1DF8B25BE9}" dt="2024-04-26T10:44:55.989" v="91" actId="20577"/>
        <pc:sldMkLst>
          <pc:docMk/>
          <pc:sldMk cId="0" sldId="271"/>
        </pc:sldMkLst>
        <pc:spChg chg="mod">
          <ac:chgData name="Heijligers, Bram" userId="5cef929d-ecf9-4fca-bf12-bc5ee065fc99" providerId="ADAL" clId="{63C4863A-BF07-4CD2-BD89-9A1DF8B25BE9}" dt="2024-04-26T10:44:55.989" v="91" actId="20577"/>
          <ac:spMkLst>
            <pc:docMk/>
            <pc:sldMk cId="0" sldId="271"/>
            <ac:spMk id="240" creationId="{00000000-0000-0000-0000-000000000000}"/>
          </ac:spMkLst>
        </pc:spChg>
      </pc:sldChg>
      <pc:sldChg chg="modSp mod">
        <pc:chgData name="Heijligers, Bram" userId="5cef929d-ecf9-4fca-bf12-bc5ee065fc99" providerId="ADAL" clId="{63C4863A-BF07-4CD2-BD89-9A1DF8B25BE9}" dt="2024-04-26T11:13:15.374" v="1334" actId="20577"/>
        <pc:sldMkLst>
          <pc:docMk/>
          <pc:sldMk cId="0" sldId="283"/>
        </pc:sldMkLst>
        <pc:spChg chg="mod">
          <ac:chgData name="Heijligers, Bram" userId="5cef929d-ecf9-4fca-bf12-bc5ee065fc99" providerId="ADAL" clId="{63C4863A-BF07-4CD2-BD89-9A1DF8B25BE9}" dt="2024-04-26T10:45:38.526" v="99" actId="20577"/>
          <ac:spMkLst>
            <pc:docMk/>
            <pc:sldMk cId="0" sldId="283"/>
            <ac:spMk id="363" creationId="{00000000-0000-0000-0000-000000000000}"/>
          </ac:spMkLst>
        </pc:spChg>
        <pc:spChg chg="mod">
          <ac:chgData name="Heijligers, Bram" userId="5cef929d-ecf9-4fca-bf12-bc5ee065fc99" providerId="ADAL" clId="{63C4863A-BF07-4CD2-BD89-9A1DF8B25BE9}" dt="2024-04-26T10:46:01.446" v="133" actId="6549"/>
          <ac:spMkLst>
            <pc:docMk/>
            <pc:sldMk cId="0" sldId="283"/>
            <ac:spMk id="364" creationId="{00000000-0000-0000-0000-000000000000}"/>
          </ac:spMkLst>
        </pc:spChg>
        <pc:spChg chg="mod">
          <ac:chgData name="Heijligers, Bram" userId="5cef929d-ecf9-4fca-bf12-bc5ee065fc99" providerId="ADAL" clId="{63C4863A-BF07-4CD2-BD89-9A1DF8B25BE9}" dt="2024-04-26T10:46:42.779" v="176" actId="20577"/>
          <ac:spMkLst>
            <pc:docMk/>
            <pc:sldMk cId="0" sldId="283"/>
            <ac:spMk id="365" creationId="{00000000-0000-0000-0000-000000000000}"/>
          </ac:spMkLst>
        </pc:spChg>
        <pc:spChg chg="mod">
          <ac:chgData name="Heijligers, Bram" userId="5cef929d-ecf9-4fca-bf12-bc5ee065fc99" providerId="ADAL" clId="{63C4863A-BF07-4CD2-BD89-9A1DF8B25BE9}" dt="2024-04-26T11:13:15.374" v="1334" actId="20577"/>
          <ac:spMkLst>
            <pc:docMk/>
            <pc:sldMk cId="0" sldId="283"/>
            <ac:spMk id="366" creationId="{00000000-0000-0000-0000-000000000000}"/>
          </ac:spMkLst>
        </pc:spChg>
      </pc:sldChg>
      <pc:sldChg chg="addSp modSp mod">
        <pc:chgData name="Heijligers, Bram" userId="5cef929d-ecf9-4fca-bf12-bc5ee065fc99" providerId="ADAL" clId="{63C4863A-BF07-4CD2-BD89-9A1DF8B25BE9}" dt="2024-04-26T11:27:36.655" v="1402" actId="14734"/>
        <pc:sldMkLst>
          <pc:docMk/>
          <pc:sldMk cId="0" sldId="286"/>
        </pc:sldMkLst>
        <pc:spChg chg="mod">
          <ac:chgData name="Heijligers, Bram" userId="5cef929d-ecf9-4fca-bf12-bc5ee065fc99" providerId="ADAL" clId="{63C4863A-BF07-4CD2-BD89-9A1DF8B25BE9}" dt="2024-04-26T10:46:48.186" v="178" actId="20577"/>
          <ac:spMkLst>
            <pc:docMk/>
            <pc:sldMk cId="0" sldId="286"/>
            <ac:spMk id="393" creationId="{00000000-0000-0000-0000-000000000000}"/>
          </ac:spMkLst>
        </pc:spChg>
        <pc:spChg chg="mod">
          <ac:chgData name="Heijligers, Bram" userId="5cef929d-ecf9-4fca-bf12-bc5ee065fc99" providerId="ADAL" clId="{63C4863A-BF07-4CD2-BD89-9A1DF8B25BE9}" dt="2024-04-26T10:47:58.527" v="245" actId="20577"/>
          <ac:spMkLst>
            <pc:docMk/>
            <pc:sldMk cId="0" sldId="286"/>
            <ac:spMk id="394" creationId="{00000000-0000-0000-0000-000000000000}"/>
          </ac:spMkLst>
        </pc:spChg>
        <pc:spChg chg="mod">
          <ac:chgData name="Heijligers, Bram" userId="5cef929d-ecf9-4fca-bf12-bc5ee065fc99" providerId="ADAL" clId="{63C4863A-BF07-4CD2-BD89-9A1DF8B25BE9}" dt="2024-04-26T11:09:55.509" v="1254" actId="1076"/>
          <ac:spMkLst>
            <pc:docMk/>
            <pc:sldMk cId="0" sldId="286"/>
            <ac:spMk id="395" creationId="{00000000-0000-0000-0000-000000000000}"/>
          </ac:spMkLst>
        </pc:spChg>
        <pc:spChg chg="mod">
          <ac:chgData name="Heijligers, Bram" userId="5cef929d-ecf9-4fca-bf12-bc5ee065fc99" providerId="ADAL" clId="{63C4863A-BF07-4CD2-BD89-9A1DF8B25BE9}" dt="2024-04-26T10:47:03.349" v="210" actId="20577"/>
          <ac:spMkLst>
            <pc:docMk/>
            <pc:sldMk cId="0" sldId="286"/>
            <ac:spMk id="396" creationId="{00000000-0000-0000-0000-000000000000}"/>
          </ac:spMkLst>
        </pc:spChg>
        <pc:spChg chg="mod">
          <ac:chgData name="Heijligers, Bram" userId="5cef929d-ecf9-4fca-bf12-bc5ee065fc99" providerId="ADAL" clId="{63C4863A-BF07-4CD2-BD89-9A1DF8B25BE9}" dt="2024-04-26T10:47:32" v="240" actId="14100"/>
          <ac:spMkLst>
            <pc:docMk/>
            <pc:sldMk cId="0" sldId="286"/>
            <ac:spMk id="397" creationId="{00000000-0000-0000-0000-000000000000}"/>
          </ac:spMkLst>
        </pc:spChg>
        <pc:spChg chg="mod">
          <ac:chgData name="Heijligers, Bram" userId="5cef929d-ecf9-4fca-bf12-bc5ee065fc99" providerId="ADAL" clId="{63C4863A-BF07-4CD2-BD89-9A1DF8B25BE9}" dt="2024-04-26T10:47:13.454" v="236" actId="20577"/>
          <ac:spMkLst>
            <pc:docMk/>
            <pc:sldMk cId="0" sldId="286"/>
            <ac:spMk id="398" creationId="{00000000-0000-0000-0000-000000000000}"/>
          </ac:spMkLst>
        </pc:spChg>
        <pc:spChg chg="mod">
          <ac:chgData name="Heijligers, Bram" userId="5cef929d-ecf9-4fca-bf12-bc5ee065fc99" providerId="ADAL" clId="{63C4863A-BF07-4CD2-BD89-9A1DF8B25BE9}" dt="2024-04-26T10:46:56.011" v="185" actId="20577"/>
          <ac:spMkLst>
            <pc:docMk/>
            <pc:sldMk cId="0" sldId="286"/>
            <ac:spMk id="399" creationId="{00000000-0000-0000-0000-000000000000}"/>
          </ac:spMkLst>
        </pc:spChg>
        <pc:graphicFrameChg chg="add mod">
          <ac:chgData name="Heijligers, Bram" userId="5cef929d-ecf9-4fca-bf12-bc5ee065fc99" providerId="ADAL" clId="{63C4863A-BF07-4CD2-BD89-9A1DF8B25BE9}" dt="2024-04-26T11:10:34.608" v="1255"/>
          <ac:graphicFrameMkLst>
            <pc:docMk/>
            <pc:sldMk cId="0" sldId="286"/>
            <ac:graphicFrameMk id="2" creationId="{02632996-62E2-4047-31E7-1645D5DB69E6}"/>
          </ac:graphicFrameMkLst>
        </pc:graphicFrameChg>
        <pc:graphicFrameChg chg="add mod modGraphic">
          <ac:chgData name="Heijligers, Bram" userId="5cef929d-ecf9-4fca-bf12-bc5ee065fc99" providerId="ADAL" clId="{63C4863A-BF07-4CD2-BD89-9A1DF8B25BE9}" dt="2024-04-26T11:27:36.655" v="1402" actId="14734"/>
          <ac:graphicFrameMkLst>
            <pc:docMk/>
            <pc:sldMk cId="0" sldId="286"/>
            <ac:graphicFrameMk id="3" creationId="{56BA5354-3A5E-ED5E-DA1B-291354D19517}"/>
          </ac:graphicFrameMkLst>
        </pc:graphicFrameChg>
      </pc:sldChg>
      <pc:sldChg chg="del">
        <pc:chgData name="Heijligers, Bram" userId="5cef929d-ecf9-4fca-bf12-bc5ee065fc99" providerId="ADAL" clId="{63C4863A-BF07-4CD2-BD89-9A1DF8B25BE9}" dt="2024-04-26T10:47:53.682" v="241" actId="47"/>
        <pc:sldMkLst>
          <pc:docMk/>
          <pc:sldMk cId="0" sldId="292"/>
        </pc:sldMkLst>
      </pc:sldChg>
      <pc:sldChg chg="del">
        <pc:chgData name="Heijligers, Bram" userId="5cef929d-ecf9-4fca-bf12-bc5ee065fc99" providerId="ADAL" clId="{63C4863A-BF07-4CD2-BD89-9A1DF8B25BE9}" dt="2024-04-26T10:47:53.682" v="241" actId="47"/>
        <pc:sldMkLst>
          <pc:docMk/>
          <pc:sldMk cId="0" sldId="293"/>
        </pc:sldMkLst>
      </pc:sldChg>
      <pc:sldChg chg="del">
        <pc:chgData name="Heijligers, Bram" userId="5cef929d-ecf9-4fca-bf12-bc5ee065fc99" providerId="ADAL" clId="{63C4863A-BF07-4CD2-BD89-9A1DF8B25BE9}" dt="2024-04-26T10:47:53.682" v="241" actId="47"/>
        <pc:sldMkLst>
          <pc:docMk/>
          <pc:sldMk cId="0" sldId="294"/>
        </pc:sldMkLst>
      </pc:sldChg>
      <pc:sldChg chg="modSp mod">
        <pc:chgData name="Heijligers, Bram" userId="5cef929d-ecf9-4fca-bf12-bc5ee065fc99" providerId="ADAL" clId="{63C4863A-BF07-4CD2-BD89-9A1DF8B25BE9}" dt="2024-04-26T10:49:24.458" v="257" actId="6549"/>
        <pc:sldMkLst>
          <pc:docMk/>
          <pc:sldMk cId="0" sldId="298"/>
        </pc:sldMkLst>
        <pc:spChg chg="mod">
          <ac:chgData name="Heijligers, Bram" userId="5cef929d-ecf9-4fca-bf12-bc5ee065fc99" providerId="ADAL" clId="{63C4863A-BF07-4CD2-BD89-9A1DF8B25BE9}" dt="2024-04-26T10:49:24.458" v="257" actId="6549"/>
          <ac:spMkLst>
            <pc:docMk/>
            <pc:sldMk cId="0" sldId="298"/>
            <ac:spMk id="516" creationId="{00000000-0000-0000-0000-000000000000}"/>
          </ac:spMkLst>
        </pc:spChg>
        <pc:spChg chg="mod">
          <ac:chgData name="Heijligers, Bram" userId="5cef929d-ecf9-4fca-bf12-bc5ee065fc99" providerId="ADAL" clId="{63C4863A-BF07-4CD2-BD89-9A1DF8B25BE9}" dt="2024-04-26T10:48:18.820" v="246" actId="1076"/>
          <ac:spMkLst>
            <pc:docMk/>
            <pc:sldMk cId="0" sldId="298"/>
            <ac:spMk id="518" creationId="{00000000-0000-0000-0000-000000000000}"/>
          </ac:spMkLst>
        </pc:spChg>
      </pc:sldChg>
      <pc:sldChg chg="del">
        <pc:chgData name="Heijligers, Bram" userId="5cef929d-ecf9-4fca-bf12-bc5ee065fc99" providerId="ADAL" clId="{63C4863A-BF07-4CD2-BD89-9A1DF8B25BE9}" dt="2024-04-26T10:47:53.682" v="241" actId="47"/>
        <pc:sldMkLst>
          <pc:docMk/>
          <pc:sldMk cId="4111561620" sldId="299"/>
        </pc:sldMkLst>
      </pc:sldChg>
      <pc:sldChg chg="del">
        <pc:chgData name="Heijligers, Bram" userId="5cef929d-ecf9-4fca-bf12-bc5ee065fc99" providerId="ADAL" clId="{63C4863A-BF07-4CD2-BD89-9A1DF8B25BE9}" dt="2024-04-26T10:47:53.682" v="241" actId="47"/>
        <pc:sldMkLst>
          <pc:docMk/>
          <pc:sldMk cId="3889067802" sldId="300"/>
        </pc:sldMkLst>
      </pc:sldChg>
      <pc:sldChg chg="del">
        <pc:chgData name="Heijligers, Bram" userId="5cef929d-ecf9-4fca-bf12-bc5ee065fc99" providerId="ADAL" clId="{63C4863A-BF07-4CD2-BD89-9A1DF8B25BE9}" dt="2024-04-26T10:47:53.682" v="241" actId="47"/>
        <pc:sldMkLst>
          <pc:docMk/>
          <pc:sldMk cId="838485390" sldId="302"/>
        </pc:sldMkLst>
      </pc:sldChg>
      <pc:sldChg chg="del">
        <pc:chgData name="Heijligers, Bram" userId="5cef929d-ecf9-4fca-bf12-bc5ee065fc99" providerId="ADAL" clId="{63C4863A-BF07-4CD2-BD89-9A1DF8B25BE9}" dt="2024-04-26T10:47:53.682" v="241" actId="47"/>
        <pc:sldMkLst>
          <pc:docMk/>
          <pc:sldMk cId="2864773729" sldId="303"/>
        </pc:sldMkLst>
      </pc:sldChg>
      <pc:sldChg chg="modSp mod">
        <pc:chgData name="Heijligers, Bram" userId="5cef929d-ecf9-4fca-bf12-bc5ee065fc99" providerId="ADAL" clId="{63C4863A-BF07-4CD2-BD89-9A1DF8B25BE9}" dt="2024-04-26T10:44:42.585" v="85" actId="20577"/>
        <pc:sldMkLst>
          <pc:docMk/>
          <pc:sldMk cId="2683140886" sldId="308"/>
        </pc:sldMkLst>
        <pc:spChg chg="mod">
          <ac:chgData name="Heijligers, Bram" userId="5cef929d-ecf9-4fca-bf12-bc5ee065fc99" providerId="ADAL" clId="{63C4863A-BF07-4CD2-BD89-9A1DF8B25BE9}" dt="2024-04-26T10:44:42.585" v="85" actId="20577"/>
          <ac:spMkLst>
            <pc:docMk/>
            <pc:sldMk cId="2683140886" sldId="308"/>
            <ac:spMk id="228" creationId="{00000000-0000-0000-0000-000000000000}"/>
          </ac:spMkLst>
        </pc:spChg>
      </pc:sldChg>
      <pc:sldChg chg="modSp mod">
        <pc:chgData name="Heijligers, Bram" userId="5cef929d-ecf9-4fca-bf12-bc5ee065fc99" providerId="ADAL" clId="{63C4863A-BF07-4CD2-BD89-9A1DF8B25BE9}" dt="2024-04-26T10:44:31.261" v="79" actId="20577"/>
        <pc:sldMkLst>
          <pc:docMk/>
          <pc:sldMk cId="2397875895" sldId="311"/>
        </pc:sldMkLst>
        <pc:spChg chg="mod">
          <ac:chgData name="Heijligers, Bram" userId="5cef929d-ecf9-4fca-bf12-bc5ee065fc99" providerId="ADAL" clId="{63C4863A-BF07-4CD2-BD89-9A1DF8B25BE9}" dt="2024-04-26T10:44:31.261" v="79" actId="20577"/>
          <ac:spMkLst>
            <pc:docMk/>
            <pc:sldMk cId="2397875895" sldId="311"/>
            <ac:spMk id="240" creationId="{00000000-0000-0000-0000-000000000000}"/>
          </ac:spMkLst>
        </pc:spChg>
      </pc:sldChg>
      <pc:sldChg chg="del">
        <pc:chgData name="Heijligers, Bram" userId="5cef929d-ecf9-4fca-bf12-bc5ee065fc99" providerId="ADAL" clId="{63C4863A-BF07-4CD2-BD89-9A1DF8B25BE9}" dt="2024-04-26T10:47:53.682" v="241" actId="47"/>
        <pc:sldMkLst>
          <pc:docMk/>
          <pc:sldMk cId="2263231173" sldId="314"/>
        </pc:sldMkLst>
      </pc:sldChg>
      <pc:sldChg chg="del">
        <pc:chgData name="Heijligers, Bram" userId="5cef929d-ecf9-4fca-bf12-bc5ee065fc99" providerId="ADAL" clId="{63C4863A-BF07-4CD2-BD89-9A1DF8B25BE9}" dt="2024-04-26T10:47:53.682" v="241" actId="47"/>
        <pc:sldMkLst>
          <pc:docMk/>
          <pc:sldMk cId="0" sldId="315"/>
        </pc:sldMkLst>
      </pc:sldChg>
      <pc:sldChg chg="modSp mod">
        <pc:chgData name="Heijligers, Bram" userId="5cef929d-ecf9-4fca-bf12-bc5ee065fc99" providerId="ADAL" clId="{63C4863A-BF07-4CD2-BD89-9A1DF8B25BE9}" dt="2024-04-26T10:44:52.630" v="89" actId="20577"/>
        <pc:sldMkLst>
          <pc:docMk/>
          <pc:sldMk cId="3399973339" sldId="324"/>
        </pc:sldMkLst>
        <pc:spChg chg="mod">
          <ac:chgData name="Heijligers, Bram" userId="5cef929d-ecf9-4fca-bf12-bc5ee065fc99" providerId="ADAL" clId="{63C4863A-BF07-4CD2-BD89-9A1DF8B25BE9}" dt="2024-04-26T10:44:52.630" v="89" actId="20577"/>
          <ac:spMkLst>
            <pc:docMk/>
            <pc:sldMk cId="3399973339" sldId="324"/>
            <ac:spMk id="228" creationId="{00000000-0000-0000-0000-000000000000}"/>
          </ac:spMkLst>
        </pc:spChg>
      </pc:sldChg>
      <pc:sldChg chg="modSp mod">
        <pc:chgData name="Heijligers, Bram" userId="5cef929d-ecf9-4fca-bf12-bc5ee065fc99" providerId="ADAL" clId="{63C4863A-BF07-4CD2-BD89-9A1DF8B25BE9}" dt="2024-04-26T10:44:46.710" v="87" actId="20577"/>
        <pc:sldMkLst>
          <pc:docMk/>
          <pc:sldMk cId="3366952028" sldId="325"/>
        </pc:sldMkLst>
        <pc:spChg chg="mod">
          <ac:chgData name="Heijligers, Bram" userId="5cef929d-ecf9-4fca-bf12-bc5ee065fc99" providerId="ADAL" clId="{63C4863A-BF07-4CD2-BD89-9A1DF8B25BE9}" dt="2024-04-26T10:44:46.710" v="87" actId="20577"/>
          <ac:spMkLst>
            <pc:docMk/>
            <pc:sldMk cId="3366952028" sldId="325"/>
            <ac:spMk id="240" creationId="{00000000-0000-0000-0000-000000000000}"/>
          </ac:spMkLst>
        </pc:spChg>
      </pc:sldChg>
      <pc:sldChg chg="modSp mod">
        <pc:chgData name="Heijligers, Bram" userId="5cef929d-ecf9-4fca-bf12-bc5ee065fc99" providerId="ADAL" clId="{63C4863A-BF07-4CD2-BD89-9A1DF8B25BE9}" dt="2024-04-26T10:44:38.869" v="83" actId="20577"/>
        <pc:sldMkLst>
          <pc:docMk/>
          <pc:sldMk cId="1600689614" sldId="326"/>
        </pc:sldMkLst>
        <pc:spChg chg="mod">
          <ac:chgData name="Heijligers, Bram" userId="5cef929d-ecf9-4fca-bf12-bc5ee065fc99" providerId="ADAL" clId="{63C4863A-BF07-4CD2-BD89-9A1DF8B25BE9}" dt="2024-04-26T10:44:38.869" v="83" actId="20577"/>
          <ac:spMkLst>
            <pc:docMk/>
            <pc:sldMk cId="1600689614" sldId="326"/>
            <ac:spMk id="240" creationId="{00000000-0000-0000-0000-000000000000}"/>
          </ac:spMkLst>
        </pc:spChg>
      </pc:sldChg>
      <pc:sldChg chg="modSp mod">
        <pc:chgData name="Heijligers, Bram" userId="5cef929d-ecf9-4fca-bf12-bc5ee065fc99" providerId="ADAL" clId="{63C4863A-BF07-4CD2-BD89-9A1DF8B25BE9}" dt="2024-04-26T10:44:35.788" v="81" actId="20577"/>
        <pc:sldMkLst>
          <pc:docMk/>
          <pc:sldMk cId="2423163008" sldId="327"/>
        </pc:sldMkLst>
        <pc:spChg chg="mod">
          <ac:chgData name="Heijligers, Bram" userId="5cef929d-ecf9-4fca-bf12-bc5ee065fc99" providerId="ADAL" clId="{63C4863A-BF07-4CD2-BD89-9A1DF8B25BE9}" dt="2024-04-26T10:44:35.788" v="81" actId="20577"/>
          <ac:spMkLst>
            <pc:docMk/>
            <pc:sldMk cId="2423163008" sldId="327"/>
            <ac:spMk id="228" creationId="{00000000-0000-0000-0000-000000000000}"/>
          </ac:spMkLst>
        </pc:spChg>
      </pc:sldChg>
      <pc:sldChg chg="modSp mod">
        <pc:chgData name="Heijligers, Bram" userId="5cef929d-ecf9-4fca-bf12-bc5ee065fc99" providerId="ADAL" clId="{63C4863A-BF07-4CD2-BD89-9A1DF8B25BE9}" dt="2024-04-26T10:44:27.983" v="77" actId="20577"/>
        <pc:sldMkLst>
          <pc:docMk/>
          <pc:sldMk cId="902546621" sldId="328"/>
        </pc:sldMkLst>
        <pc:spChg chg="mod">
          <ac:chgData name="Heijligers, Bram" userId="5cef929d-ecf9-4fca-bf12-bc5ee065fc99" providerId="ADAL" clId="{63C4863A-BF07-4CD2-BD89-9A1DF8B25BE9}" dt="2024-04-26T10:44:27.983" v="77" actId="20577"/>
          <ac:spMkLst>
            <pc:docMk/>
            <pc:sldMk cId="902546621" sldId="328"/>
            <ac:spMk id="228" creationId="{00000000-0000-0000-0000-000000000000}"/>
          </ac:spMkLst>
        </pc:spChg>
      </pc:sldChg>
      <pc:sldChg chg="modSp mod">
        <pc:chgData name="Heijligers, Bram" userId="5cef929d-ecf9-4fca-bf12-bc5ee065fc99" providerId="ADAL" clId="{63C4863A-BF07-4CD2-BD89-9A1DF8B25BE9}" dt="2024-04-26T10:44:23.085" v="75" actId="20577"/>
        <pc:sldMkLst>
          <pc:docMk/>
          <pc:sldMk cId="628294700" sldId="329"/>
        </pc:sldMkLst>
        <pc:spChg chg="mod">
          <ac:chgData name="Heijligers, Bram" userId="5cef929d-ecf9-4fca-bf12-bc5ee065fc99" providerId="ADAL" clId="{63C4863A-BF07-4CD2-BD89-9A1DF8B25BE9}" dt="2024-04-26T10:44:23.085" v="75" actId="20577"/>
          <ac:spMkLst>
            <pc:docMk/>
            <pc:sldMk cId="628294700" sldId="329"/>
            <ac:spMk id="240" creationId="{00000000-0000-0000-0000-000000000000}"/>
          </ac:spMkLst>
        </pc:spChg>
      </pc:sldChg>
      <pc:sldChg chg="modSp mod">
        <pc:chgData name="Heijligers, Bram" userId="5cef929d-ecf9-4fca-bf12-bc5ee065fc99" providerId="ADAL" clId="{63C4863A-BF07-4CD2-BD89-9A1DF8B25BE9}" dt="2024-04-26T10:44:19.737" v="73" actId="20577"/>
        <pc:sldMkLst>
          <pc:docMk/>
          <pc:sldMk cId="4268202112" sldId="331"/>
        </pc:sldMkLst>
        <pc:spChg chg="mod">
          <ac:chgData name="Heijligers, Bram" userId="5cef929d-ecf9-4fca-bf12-bc5ee065fc99" providerId="ADAL" clId="{63C4863A-BF07-4CD2-BD89-9A1DF8B25BE9}" dt="2024-04-26T10:44:19.737" v="73" actId="20577"/>
          <ac:spMkLst>
            <pc:docMk/>
            <pc:sldMk cId="4268202112" sldId="331"/>
            <ac:spMk id="228" creationId="{00000000-0000-0000-0000-000000000000}"/>
          </ac:spMkLst>
        </pc:spChg>
      </pc:sldChg>
      <pc:sldChg chg="modSp mod">
        <pc:chgData name="Heijligers, Bram" userId="5cef929d-ecf9-4fca-bf12-bc5ee065fc99" providerId="ADAL" clId="{63C4863A-BF07-4CD2-BD89-9A1DF8B25BE9}" dt="2024-04-26T10:44:16.251" v="71" actId="20577"/>
        <pc:sldMkLst>
          <pc:docMk/>
          <pc:sldMk cId="3657977742" sldId="332"/>
        </pc:sldMkLst>
        <pc:spChg chg="mod">
          <ac:chgData name="Heijligers, Bram" userId="5cef929d-ecf9-4fca-bf12-bc5ee065fc99" providerId="ADAL" clId="{63C4863A-BF07-4CD2-BD89-9A1DF8B25BE9}" dt="2024-04-26T10:44:16.251" v="71" actId="20577"/>
          <ac:spMkLst>
            <pc:docMk/>
            <pc:sldMk cId="3657977742" sldId="332"/>
            <ac:spMk id="240" creationId="{00000000-0000-0000-0000-000000000000}"/>
          </ac:spMkLst>
        </pc:spChg>
      </pc:sldChg>
      <pc:sldChg chg="modSp mod">
        <pc:chgData name="Heijligers, Bram" userId="5cef929d-ecf9-4fca-bf12-bc5ee065fc99" providerId="ADAL" clId="{63C4863A-BF07-4CD2-BD89-9A1DF8B25BE9}" dt="2024-04-26T11:11:18.110" v="1258" actId="1076"/>
        <pc:sldMkLst>
          <pc:docMk/>
          <pc:sldMk cId="3318464680" sldId="334"/>
        </pc:sldMkLst>
        <pc:spChg chg="mod">
          <ac:chgData name="Heijligers, Bram" userId="5cef929d-ecf9-4fca-bf12-bc5ee065fc99" providerId="ADAL" clId="{63C4863A-BF07-4CD2-BD89-9A1DF8B25BE9}" dt="2024-04-26T11:11:18.110" v="1258" actId="1076"/>
          <ac:spMkLst>
            <pc:docMk/>
            <pc:sldMk cId="3318464680" sldId="334"/>
            <ac:spMk id="477" creationId="{00000000-0000-0000-0000-000000000000}"/>
          </ac:spMkLst>
        </pc:spChg>
      </pc:sldChg>
      <pc:sldChg chg="del">
        <pc:chgData name="Heijligers, Bram" userId="5cef929d-ecf9-4fca-bf12-bc5ee065fc99" providerId="ADAL" clId="{63C4863A-BF07-4CD2-BD89-9A1DF8B25BE9}" dt="2024-04-26T10:47:53.682" v="241" actId="47"/>
        <pc:sldMkLst>
          <pc:docMk/>
          <pc:sldMk cId="4170277402" sldId="336"/>
        </pc:sldMkLst>
      </pc:sldChg>
      <pc:sldChg chg="del">
        <pc:chgData name="Heijligers, Bram" userId="5cef929d-ecf9-4fca-bf12-bc5ee065fc99" providerId="ADAL" clId="{63C4863A-BF07-4CD2-BD89-9A1DF8B25BE9}" dt="2024-04-26T10:47:53.682" v="241" actId="47"/>
        <pc:sldMkLst>
          <pc:docMk/>
          <pc:sldMk cId="1498261298" sldId="337"/>
        </pc:sldMkLst>
      </pc:sldChg>
      <pc:sldChg chg="modSp add mod">
        <pc:chgData name="Heijligers, Bram" userId="5cef929d-ecf9-4fca-bf12-bc5ee065fc99" providerId="ADAL" clId="{63C4863A-BF07-4CD2-BD89-9A1DF8B25BE9}" dt="2024-04-26T10:43:37.024" v="48" actId="20577"/>
        <pc:sldMkLst>
          <pc:docMk/>
          <pc:sldMk cId="3042596394" sldId="338"/>
        </pc:sldMkLst>
        <pc:spChg chg="mod">
          <ac:chgData name="Heijligers, Bram" userId="5cef929d-ecf9-4fca-bf12-bc5ee065fc99" providerId="ADAL" clId="{63C4863A-BF07-4CD2-BD89-9A1DF8B25BE9}" dt="2024-04-26T10:42:21.017" v="20" actId="20577"/>
          <ac:spMkLst>
            <pc:docMk/>
            <pc:sldMk cId="3042596394" sldId="338"/>
            <ac:spMk id="223" creationId="{00000000-0000-0000-0000-000000000000}"/>
          </ac:spMkLst>
        </pc:spChg>
        <pc:spChg chg="mod">
          <ac:chgData name="Heijligers, Bram" userId="5cef929d-ecf9-4fca-bf12-bc5ee065fc99" providerId="ADAL" clId="{63C4863A-BF07-4CD2-BD89-9A1DF8B25BE9}" dt="2024-04-26T10:43:37.024" v="48" actId="20577"/>
          <ac:spMkLst>
            <pc:docMk/>
            <pc:sldMk cId="3042596394" sldId="338"/>
            <ac:spMk id="228" creationId="{00000000-0000-0000-0000-000000000000}"/>
          </ac:spMkLst>
        </pc:spChg>
        <pc:spChg chg="mod">
          <ac:chgData name="Heijligers, Bram" userId="5cef929d-ecf9-4fca-bf12-bc5ee065fc99" providerId="ADAL" clId="{63C4863A-BF07-4CD2-BD89-9A1DF8B25BE9}" dt="2024-04-26T10:42:09.164" v="16" actId="14100"/>
          <ac:spMkLst>
            <pc:docMk/>
            <pc:sldMk cId="3042596394" sldId="338"/>
            <ac:spMk id="229" creationId="{00000000-0000-0000-0000-000000000000}"/>
          </ac:spMkLst>
        </pc:spChg>
      </pc:sldChg>
      <pc:sldChg chg="addSp delSp modSp add mod">
        <pc:chgData name="Heijligers, Bram" userId="5cef929d-ecf9-4fca-bf12-bc5ee065fc99" providerId="ADAL" clId="{63C4863A-BF07-4CD2-BD89-9A1DF8B25BE9}" dt="2024-04-26T10:43:33.207" v="46" actId="20577"/>
        <pc:sldMkLst>
          <pc:docMk/>
          <pc:sldMk cId="2036410224" sldId="339"/>
        </pc:sldMkLst>
        <pc:spChg chg="add del mod">
          <ac:chgData name="Heijligers, Bram" userId="5cef929d-ecf9-4fca-bf12-bc5ee065fc99" providerId="ADAL" clId="{63C4863A-BF07-4CD2-BD89-9A1DF8B25BE9}" dt="2024-04-26T10:43:03.337" v="35" actId="478"/>
          <ac:spMkLst>
            <pc:docMk/>
            <pc:sldMk cId="2036410224" sldId="339"/>
            <ac:spMk id="3" creationId="{0D4F9288-0B6B-F1B9-7726-09EA9AE8076E}"/>
          </ac:spMkLst>
        </pc:spChg>
        <pc:spChg chg="add del mod">
          <ac:chgData name="Heijligers, Bram" userId="5cef929d-ecf9-4fca-bf12-bc5ee065fc99" providerId="ADAL" clId="{63C4863A-BF07-4CD2-BD89-9A1DF8B25BE9}" dt="2024-04-26T10:43:02.950" v="34" actId="478"/>
          <ac:spMkLst>
            <pc:docMk/>
            <pc:sldMk cId="2036410224" sldId="339"/>
            <ac:spMk id="5" creationId="{38A47801-BB80-11BF-B600-7D53DE76F010}"/>
          </ac:spMkLst>
        </pc:spChg>
        <pc:spChg chg="add mod">
          <ac:chgData name="Heijligers, Bram" userId="5cef929d-ecf9-4fca-bf12-bc5ee065fc99" providerId="ADAL" clId="{63C4863A-BF07-4CD2-BD89-9A1DF8B25BE9}" dt="2024-04-26T10:42:46.697" v="28"/>
          <ac:spMkLst>
            <pc:docMk/>
            <pc:sldMk cId="2036410224" sldId="339"/>
            <ac:spMk id="6" creationId="{5307F81C-754F-92C1-6823-7B46C90DA217}"/>
          </ac:spMkLst>
        </pc:spChg>
        <pc:spChg chg="add mod">
          <ac:chgData name="Heijligers, Bram" userId="5cef929d-ecf9-4fca-bf12-bc5ee065fc99" providerId="ADAL" clId="{63C4863A-BF07-4CD2-BD89-9A1DF8B25BE9}" dt="2024-04-26T10:42:51.413" v="29"/>
          <ac:spMkLst>
            <pc:docMk/>
            <pc:sldMk cId="2036410224" sldId="339"/>
            <ac:spMk id="7" creationId="{20EBFC13-7EDB-9CFF-3697-EDACB03604C6}"/>
          </ac:spMkLst>
        </pc:spChg>
        <pc:spChg chg="add mod">
          <ac:chgData name="Heijligers, Bram" userId="5cef929d-ecf9-4fca-bf12-bc5ee065fc99" providerId="ADAL" clId="{63C4863A-BF07-4CD2-BD89-9A1DF8B25BE9}" dt="2024-04-26T10:43:01.651" v="31"/>
          <ac:spMkLst>
            <pc:docMk/>
            <pc:sldMk cId="2036410224" sldId="339"/>
            <ac:spMk id="8" creationId="{DA7EF356-EEBB-DC46-CE2C-324E968BA283}"/>
          </ac:spMkLst>
        </pc:spChg>
        <pc:spChg chg="add del mod">
          <ac:chgData name="Heijligers, Bram" userId="5cef929d-ecf9-4fca-bf12-bc5ee065fc99" providerId="ADAL" clId="{63C4863A-BF07-4CD2-BD89-9A1DF8B25BE9}" dt="2024-04-26T10:43:18.673" v="41" actId="478"/>
          <ac:spMkLst>
            <pc:docMk/>
            <pc:sldMk cId="2036410224" sldId="339"/>
            <ac:spMk id="10" creationId="{D2AC874E-1F04-E065-A811-61631B623344}"/>
          </ac:spMkLst>
        </pc:spChg>
        <pc:spChg chg="add mod">
          <ac:chgData name="Heijligers, Bram" userId="5cef929d-ecf9-4fca-bf12-bc5ee065fc99" providerId="ADAL" clId="{63C4863A-BF07-4CD2-BD89-9A1DF8B25BE9}" dt="2024-04-26T10:43:20.522" v="43"/>
          <ac:spMkLst>
            <pc:docMk/>
            <pc:sldMk cId="2036410224" sldId="339"/>
            <ac:spMk id="11" creationId="{1AAC4EEA-7BE6-2C5C-3399-DE16F87F305C}"/>
          </ac:spMkLst>
        </pc:spChg>
        <pc:spChg chg="add mod">
          <ac:chgData name="Heijligers, Bram" userId="5cef929d-ecf9-4fca-bf12-bc5ee065fc99" providerId="ADAL" clId="{63C4863A-BF07-4CD2-BD89-9A1DF8B25BE9}" dt="2024-04-26T10:43:26.167" v="44"/>
          <ac:spMkLst>
            <pc:docMk/>
            <pc:sldMk cId="2036410224" sldId="339"/>
            <ac:spMk id="12" creationId="{F26C5878-C277-EAF9-CD3C-0B3CB1ABA04E}"/>
          </ac:spMkLst>
        </pc:spChg>
        <pc:spChg chg="add del">
          <ac:chgData name="Heijligers, Bram" userId="5cef929d-ecf9-4fca-bf12-bc5ee065fc99" providerId="ADAL" clId="{63C4863A-BF07-4CD2-BD89-9A1DF8B25BE9}" dt="2024-04-26T10:43:13.184" v="40" actId="478"/>
          <ac:spMkLst>
            <pc:docMk/>
            <pc:sldMk cId="2036410224" sldId="339"/>
            <ac:spMk id="237" creationId="{00000000-0000-0000-0000-000000000000}"/>
          </ac:spMkLst>
        </pc:spChg>
        <pc:spChg chg="mod">
          <ac:chgData name="Heijligers, Bram" userId="5cef929d-ecf9-4fca-bf12-bc5ee065fc99" providerId="ADAL" clId="{63C4863A-BF07-4CD2-BD89-9A1DF8B25BE9}" dt="2024-04-26T10:43:33.207" v="46" actId="20577"/>
          <ac:spMkLst>
            <pc:docMk/>
            <pc:sldMk cId="2036410224" sldId="339"/>
            <ac:spMk id="240" creationId="{00000000-0000-0000-0000-000000000000}"/>
          </ac:spMkLst>
        </pc:spChg>
        <pc:spChg chg="add del mod">
          <ac:chgData name="Heijligers, Bram" userId="5cef929d-ecf9-4fca-bf12-bc5ee065fc99" providerId="ADAL" clId="{63C4863A-BF07-4CD2-BD89-9A1DF8B25BE9}" dt="2024-04-26T10:43:08.583" v="39" actId="14100"/>
          <ac:spMkLst>
            <pc:docMk/>
            <pc:sldMk cId="2036410224" sldId="339"/>
            <ac:spMk id="241" creationId="{00000000-0000-0000-0000-000000000000}"/>
          </ac:spMkLst>
        </pc:spChg>
      </pc:sldChg>
      <pc:sldChg chg="modSp add mod">
        <pc:chgData name="Heijligers, Bram" userId="5cef929d-ecf9-4fca-bf12-bc5ee065fc99" providerId="ADAL" clId="{63C4863A-BF07-4CD2-BD89-9A1DF8B25BE9}" dt="2024-04-26T10:44:12.485" v="69" actId="20577"/>
        <pc:sldMkLst>
          <pc:docMk/>
          <pc:sldMk cId="852165791" sldId="340"/>
        </pc:sldMkLst>
        <pc:spChg chg="mod">
          <ac:chgData name="Heijligers, Bram" userId="5cef929d-ecf9-4fca-bf12-bc5ee065fc99" providerId="ADAL" clId="{63C4863A-BF07-4CD2-BD89-9A1DF8B25BE9}" dt="2024-04-26T10:44:04.396" v="65" actId="20577"/>
          <ac:spMkLst>
            <pc:docMk/>
            <pc:sldMk cId="852165791" sldId="340"/>
            <ac:spMk id="223" creationId="{00000000-0000-0000-0000-000000000000}"/>
          </ac:spMkLst>
        </pc:spChg>
        <pc:spChg chg="mod">
          <ac:chgData name="Heijligers, Bram" userId="5cef929d-ecf9-4fca-bf12-bc5ee065fc99" providerId="ADAL" clId="{63C4863A-BF07-4CD2-BD89-9A1DF8B25BE9}" dt="2024-04-26T10:44:12.485" v="69" actId="20577"/>
          <ac:spMkLst>
            <pc:docMk/>
            <pc:sldMk cId="852165791" sldId="340"/>
            <ac:spMk id="228" creationId="{00000000-0000-0000-0000-000000000000}"/>
          </ac:spMkLst>
        </pc:spChg>
        <pc:spChg chg="mod">
          <ac:chgData name="Heijligers, Bram" userId="5cef929d-ecf9-4fca-bf12-bc5ee065fc99" providerId="ADAL" clId="{63C4863A-BF07-4CD2-BD89-9A1DF8B25BE9}" dt="2024-04-26T10:43:49.314" v="51" actId="20577"/>
          <ac:spMkLst>
            <pc:docMk/>
            <pc:sldMk cId="852165791" sldId="340"/>
            <ac:spMk id="229" creationId="{00000000-0000-0000-0000-000000000000}"/>
          </ac:spMkLst>
        </pc:spChg>
      </pc:sldChg>
      <pc:sldChg chg="modSp add mod">
        <pc:chgData name="Heijligers, Bram" userId="5cef929d-ecf9-4fca-bf12-bc5ee065fc99" providerId="ADAL" clId="{63C4863A-BF07-4CD2-BD89-9A1DF8B25BE9}" dt="2024-04-26T10:44:08.703" v="67" actId="20577"/>
        <pc:sldMkLst>
          <pc:docMk/>
          <pc:sldMk cId="211485217" sldId="341"/>
        </pc:sldMkLst>
        <pc:spChg chg="mod">
          <ac:chgData name="Heijligers, Bram" userId="5cef929d-ecf9-4fca-bf12-bc5ee065fc99" providerId="ADAL" clId="{63C4863A-BF07-4CD2-BD89-9A1DF8B25BE9}" dt="2024-04-26T10:44:00.916" v="62" actId="20577"/>
          <ac:spMkLst>
            <pc:docMk/>
            <pc:sldMk cId="211485217" sldId="341"/>
            <ac:spMk id="237" creationId="{00000000-0000-0000-0000-000000000000}"/>
          </ac:spMkLst>
        </pc:spChg>
        <pc:spChg chg="mod">
          <ac:chgData name="Heijligers, Bram" userId="5cef929d-ecf9-4fca-bf12-bc5ee065fc99" providerId="ADAL" clId="{63C4863A-BF07-4CD2-BD89-9A1DF8B25BE9}" dt="2024-04-26T10:44:08.703" v="67" actId="20577"/>
          <ac:spMkLst>
            <pc:docMk/>
            <pc:sldMk cId="211485217" sldId="341"/>
            <ac:spMk id="240" creationId="{00000000-0000-0000-0000-000000000000}"/>
          </ac:spMkLst>
        </pc:spChg>
        <pc:spChg chg="mod">
          <ac:chgData name="Heijligers, Bram" userId="5cef929d-ecf9-4fca-bf12-bc5ee065fc99" providerId="ADAL" clId="{63C4863A-BF07-4CD2-BD89-9A1DF8B25BE9}" dt="2024-04-26T10:43:58.295" v="60" actId="20577"/>
          <ac:spMkLst>
            <pc:docMk/>
            <pc:sldMk cId="211485217" sldId="341"/>
            <ac:spMk id="241" creationId="{00000000-0000-0000-0000-000000000000}"/>
          </ac:spMkLst>
        </pc:spChg>
      </pc:sldChg>
      <pc:sldMasterChg chg="modSldLayout">
        <pc:chgData name="Heijligers, Bram" userId="5cef929d-ecf9-4fca-bf12-bc5ee065fc99" providerId="ADAL" clId="{63C4863A-BF07-4CD2-BD89-9A1DF8B25BE9}" dt="2024-04-26T11:34:23.050" v="1514" actId="478"/>
        <pc:sldMasterMkLst>
          <pc:docMk/>
          <pc:sldMasterMk cId="0" sldId="2147483658"/>
        </pc:sldMasterMkLst>
        <pc:sldLayoutChg chg="addSp delSp modSp mod">
          <pc:chgData name="Heijligers, Bram" userId="5cef929d-ecf9-4fca-bf12-bc5ee065fc99" providerId="ADAL" clId="{63C4863A-BF07-4CD2-BD89-9A1DF8B25BE9}" dt="2024-04-26T11:34:23.050" v="1514" actId="478"/>
          <pc:sldLayoutMkLst>
            <pc:docMk/>
            <pc:sldMasterMk cId="0" sldId="2147483658"/>
            <pc:sldLayoutMk cId="0" sldId="2147483648"/>
          </pc:sldLayoutMkLst>
          <pc:spChg chg="add del mod">
            <ac:chgData name="Heijligers, Bram" userId="5cef929d-ecf9-4fca-bf12-bc5ee065fc99" providerId="ADAL" clId="{63C4863A-BF07-4CD2-BD89-9A1DF8B25BE9}" dt="2024-04-26T10:53:15.807" v="321" actId="478"/>
            <ac:spMkLst>
              <pc:docMk/>
              <pc:sldMasterMk cId="0" sldId="2147483658"/>
              <pc:sldLayoutMk cId="0" sldId="2147483648"/>
              <ac:spMk id="2" creationId="{5C0000B1-B1DE-B2D6-A5F8-A2D666D4EE80}"/>
            </ac:spMkLst>
          </pc:spChg>
          <pc:spChg chg="add del mod">
            <ac:chgData name="Heijligers, Bram" userId="5cef929d-ecf9-4fca-bf12-bc5ee065fc99" providerId="ADAL" clId="{63C4863A-BF07-4CD2-BD89-9A1DF8B25BE9}" dt="2024-04-26T11:34:23.050" v="1514" actId="478"/>
            <ac:spMkLst>
              <pc:docMk/>
              <pc:sldMasterMk cId="0" sldId="2147483658"/>
              <pc:sldLayoutMk cId="0" sldId="2147483648"/>
              <ac:spMk id="16" creationId="{00000000-0000-0000-0000-000000000000}"/>
            </ac:spMkLst>
          </pc:spChg>
          <pc:graphicFrameChg chg="add del mod modGraphic">
            <ac:chgData name="Heijligers, Bram" userId="5cef929d-ecf9-4fca-bf12-bc5ee065fc99" providerId="ADAL" clId="{63C4863A-BF07-4CD2-BD89-9A1DF8B25BE9}" dt="2024-04-26T11:31:18.328" v="1442" actId="478"/>
            <ac:graphicFrameMkLst>
              <pc:docMk/>
              <pc:sldMasterMk cId="0" sldId="2147483658"/>
              <pc:sldLayoutMk cId="0" sldId="2147483648"/>
              <ac:graphicFrameMk id="3" creationId="{83B7619E-F181-DEB8-D56E-9C13627DE803}"/>
            </ac:graphicFrameMkLst>
          </pc:graphicFrameChg>
          <pc:graphicFrameChg chg="add mod modGraphic">
            <ac:chgData name="Heijligers, Bram" userId="5cef929d-ecf9-4fca-bf12-bc5ee065fc99" providerId="ADAL" clId="{63C4863A-BF07-4CD2-BD89-9A1DF8B25BE9}" dt="2024-04-26T11:34:17.731" v="1513" actId="14734"/>
            <ac:graphicFrameMkLst>
              <pc:docMk/>
              <pc:sldMasterMk cId="0" sldId="2147483658"/>
              <pc:sldLayoutMk cId="0" sldId="2147483648"/>
              <ac:graphicFrameMk id="4" creationId="{9C37A2C8-F053-CFA5-72C7-D1B7AFD043D0}"/>
            </ac:graphicFrameMkLst>
          </pc:graphicFrameChg>
        </pc:sldLayoutChg>
        <pc:sldLayoutChg chg="addSp delSp modSp mod">
          <pc:chgData name="Heijligers, Bram" userId="5cef929d-ecf9-4fca-bf12-bc5ee065fc99" providerId="ADAL" clId="{63C4863A-BF07-4CD2-BD89-9A1DF8B25BE9}" dt="2024-04-26T11:10:54.464" v="1257" actId="478"/>
          <pc:sldLayoutMkLst>
            <pc:docMk/>
            <pc:sldMasterMk cId="0" sldId="2147483658"/>
            <pc:sldLayoutMk cId="0" sldId="2147483652"/>
          </pc:sldLayoutMkLst>
          <pc:spChg chg="add del mod">
            <ac:chgData name="Heijligers, Bram" userId="5cef929d-ecf9-4fca-bf12-bc5ee065fc99" providerId="ADAL" clId="{63C4863A-BF07-4CD2-BD89-9A1DF8B25BE9}" dt="2024-04-26T10:57:34.407" v="417" actId="478"/>
            <ac:spMkLst>
              <pc:docMk/>
              <pc:sldMasterMk cId="0" sldId="2147483658"/>
              <pc:sldLayoutMk cId="0" sldId="2147483652"/>
              <ac:spMk id="38" creationId="{00000000-0000-0000-0000-000000000000}"/>
            </ac:spMkLst>
          </pc:spChg>
          <pc:spChg chg="del mod">
            <ac:chgData name="Heijligers, Bram" userId="5cef929d-ecf9-4fca-bf12-bc5ee065fc99" providerId="ADAL" clId="{63C4863A-BF07-4CD2-BD89-9A1DF8B25BE9}" dt="2024-04-26T10:57:32.751" v="416" actId="478"/>
            <ac:spMkLst>
              <pc:docMk/>
              <pc:sldMasterMk cId="0" sldId="2147483658"/>
              <pc:sldLayoutMk cId="0" sldId="2147483652"/>
              <ac:spMk id="43" creationId="{00000000-0000-0000-0000-000000000000}"/>
            </ac:spMkLst>
          </pc:spChg>
          <pc:spChg chg="del">
            <ac:chgData name="Heijligers, Bram" userId="5cef929d-ecf9-4fca-bf12-bc5ee065fc99" providerId="ADAL" clId="{63C4863A-BF07-4CD2-BD89-9A1DF8B25BE9}" dt="2024-04-26T10:54:22.827" v="403" actId="478"/>
            <ac:spMkLst>
              <pc:docMk/>
              <pc:sldMasterMk cId="0" sldId="2147483658"/>
              <pc:sldLayoutMk cId="0" sldId="2147483652"/>
              <ac:spMk id="44" creationId="{00000000-0000-0000-0000-000000000000}"/>
            </ac:spMkLst>
          </pc:spChg>
          <pc:graphicFrameChg chg="add mod">
            <ac:chgData name="Heijligers, Bram" userId="5cef929d-ecf9-4fca-bf12-bc5ee065fc99" providerId="ADAL" clId="{63C4863A-BF07-4CD2-BD89-9A1DF8B25BE9}" dt="2024-04-26T10:57:27.880" v="415"/>
            <ac:graphicFrameMkLst>
              <pc:docMk/>
              <pc:sldMasterMk cId="0" sldId="2147483658"/>
              <pc:sldLayoutMk cId="0" sldId="2147483652"/>
              <ac:graphicFrameMk id="2" creationId="{32891677-E0B0-783E-168E-E3747F6C8AC3}"/>
            </ac:graphicFrameMkLst>
          </pc:graphicFrameChg>
          <pc:graphicFrameChg chg="add del mod modGraphic">
            <ac:chgData name="Heijligers, Bram" userId="5cef929d-ecf9-4fca-bf12-bc5ee065fc99" providerId="ADAL" clId="{63C4863A-BF07-4CD2-BD89-9A1DF8B25BE9}" dt="2024-04-26T11:10:54.464" v="1257" actId="478"/>
            <ac:graphicFrameMkLst>
              <pc:docMk/>
              <pc:sldMasterMk cId="0" sldId="2147483658"/>
              <pc:sldLayoutMk cId="0" sldId="2147483652"/>
              <ac:graphicFrameMk id="3" creationId="{A5731EC2-4A20-4231-F4C7-09712D9F2D29}"/>
            </ac:graphicFrameMkLst>
          </pc:graphicFrameChg>
        </pc:sldLayoutChg>
      </pc:sldMasterChg>
    </pc:docChg>
  </pc:docChgLst>
  <pc:docChgLst>
    <pc:chgData name="Noyan, Alican" userId="S::noyan.a@buas.nl::f2106684-872a-4b1d-b983-18c991c41330" providerId="AD" clId="Web-{99835DF8-0575-4294-DE28-8B88978475C2}"/>
    <pc:docChg chg="addSld modSld">
      <pc:chgData name="Noyan, Alican" userId="S::noyan.a@buas.nl::f2106684-872a-4b1d-b983-18c991c41330" providerId="AD" clId="Web-{99835DF8-0575-4294-DE28-8B88978475C2}" dt="2024-04-26T12:36:52.869" v="134"/>
      <pc:docMkLst>
        <pc:docMk/>
      </pc:docMkLst>
      <pc:sldChg chg="modSp add replId addCm">
        <pc:chgData name="Noyan, Alican" userId="S::noyan.a@buas.nl::f2106684-872a-4b1d-b983-18c991c41330" providerId="AD" clId="Web-{99835DF8-0575-4294-DE28-8B88978475C2}" dt="2024-04-26T12:35:54.523" v="133"/>
        <pc:sldMkLst>
          <pc:docMk/>
          <pc:sldMk cId="1894235265" sldId="342"/>
        </pc:sldMkLst>
        <pc:graphicFrameChg chg="mod modGraphic">
          <ac:chgData name="Noyan, Alican" userId="S::noyan.a@buas.nl::f2106684-872a-4b1d-b983-18c991c41330" providerId="AD" clId="Web-{99835DF8-0575-4294-DE28-8B88978475C2}" dt="2024-04-26T12:33:23.940" v="129"/>
          <ac:graphicFrameMkLst>
            <pc:docMk/>
            <pc:sldMk cId="1894235265" sldId="342"/>
            <ac:graphicFrameMk id="3" creationId="{56BA5354-3A5E-ED5E-DA1B-291354D19517}"/>
          </ac:graphicFrameMkLst>
        </pc:graphicFrameChg>
      </pc:sldChg>
      <pc:sldChg chg="modSp add replId addCm">
        <pc:chgData name="Noyan, Alican" userId="S::noyan.a@buas.nl::f2106684-872a-4b1d-b983-18c991c41330" providerId="AD" clId="Web-{99835DF8-0575-4294-DE28-8B88978475C2}" dt="2024-04-26T12:36:52.869" v="134"/>
        <pc:sldMkLst>
          <pc:docMk/>
          <pc:sldMk cId="3132603795" sldId="343"/>
        </pc:sldMkLst>
        <pc:graphicFrameChg chg="modGraphic">
          <ac:chgData name="Noyan, Alican" userId="S::noyan.a@buas.nl::f2106684-872a-4b1d-b983-18c991c41330" providerId="AD" clId="Web-{99835DF8-0575-4294-DE28-8B88978475C2}" dt="2024-04-26T12:34:46.896" v="132"/>
          <ac:graphicFrameMkLst>
            <pc:docMk/>
            <pc:sldMk cId="3132603795" sldId="343"/>
            <ac:graphicFrameMk id="3" creationId="{56BA5354-3A5E-ED5E-DA1B-291354D19517}"/>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12T01:22:19.306" idx="1">
    <p:pos x="10" y="10"/>
    <p:text>Start adding content to the ILO slides, atleast ILOs for week 1-5 should be filled up by now. Without content in the ILO slides you run the risk of failing this block. Refer to your Grading rubric for criteria for every ILO and fill in your work progress. You can make use of the Self-Assessment Rubric as well to fill in the ILO criteria you are going for, it will be useful starting point for formative feedback session.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04-26T05:36:52.869" idx="2">
    <p:pos x="10" y="10"/>
    <p:text>[@Heijligers, Bram] or even removing the "Missing" column to gain more space? The students normally do not fill in the missing column. Just a suggestion.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4-04-26T05:36:52.869" idx="3">
    <p:pos x="10" y="10"/>
    <p:text>[@Heijligers, Bram] or even removing the "Missing" column to gain more space? The students normally do not fill in the missing column. Just a suggestion.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721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243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16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541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820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269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880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72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70104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9"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udy.buas.nl/d2l/home/876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s://github.com/BredaUniversityADSAI/2023-24d-fai2-adsai-RensvandenBerg22419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github.com/BredaUniversityADSAI/2023-24d-fai2-adsai-group-cv-3"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github.com/BredaUniversityADSAI/2023-24d-fai2-adsai-group-cv-3"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s://github.com/BredaUniversityADSAI/2023-24d-fai2-adsai-group-cv-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github.com/BredaUniversityADSAI/2023-24d-fai2-adsai-group-cv-3"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github.com/BredaUniversityADSAI/2023-24d-fai2-adsai-group-cv-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ev.azure.com/2024-ADSAI-Y2D/CV%203%20-%20Jason/_backlogs/backlog/CV%203%20-%20Jason%20Team/Issues" TargetMode="External"/><Relationship Id="rId7" Type="http://schemas.openxmlformats.org/officeDocument/2006/relationships/comments" Target="../comments/comment2.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edubuas-my.sharepoint.com/:x:/g/personal/225484_buas_nl/EQRqxUuot4lHrZfpUFib9aMBTr_oN-FVR4VP9HdME0FKoA?e=5sqvP8" TargetMode="External"/><Relationship Id="rId5" Type="http://schemas.openxmlformats.org/officeDocument/2006/relationships/hyperlink" Target="https://dev.azure.com/2024-ADSAI-Y2D/CV%203%20-%20Jason/_sprints/taskboard/CV%203%20-%20Jason%20Team/CV%203%20-%20Jason/Sprint%205" TargetMode="External"/><Relationship Id="rId4" Type="http://schemas.openxmlformats.org/officeDocument/2006/relationships/hyperlink" Target="https://dev.azure.com/2024-ADSAI-Y2D/CV%203%20-%20Jason/_sprints/taskboard/CV%203%20-%20Jason%20Team/CV%203%20-%20Jason/Sprint%20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blob/b685f1eed1a9c3611e3edcbe614f1d9c9412ab66/Stand-up%20Evidence.xlsx"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edubuas-my.sharepoint.com/:x:/g/personal/225484_buas_nl/EQRqxUuot4lHrZfpUFib9aMBTr_oN-FVR4VP9HdME0FKoA?e=5sqvP8" TargetMode="External"/><Relationship Id="rId4" Type="http://schemas.openxmlformats.org/officeDocument/2006/relationships/hyperlink" Target="https://github.com/BredaUniversityADSAI/2023-24d-fai2-adsai-RensvandenBerg224190/tree/b685f1eed1a9c3611e3edcbe614f1d9c9412ab66/peer%20review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ml.azure.com/environments/newCV3environment4/version/16?wsid=/subscriptions/0a94de80-6d3b-49f2-b3e9-ec5818862801/resourceGroups/buas-y2/providers/Microsoft.MachineLearningServices/workspaces/CV3&amp;tid=0a33589b-0036-4fe8-a829-3ed0926af886" TargetMode="External"/><Relationship Id="rId13" Type="http://schemas.openxmlformats.org/officeDocument/2006/relationships/hyperlink" Target="https://github.com/BredaUniversityADSAI/2023-24d-fai2-adsai-group-cv-3/blob/7ef8f4a6014adefaca4c5ae23e7187ff43334c21/tests/test_root_length_measurement.py" TargetMode="External"/><Relationship Id="rId18" Type="http://schemas.openxmlformats.org/officeDocument/2006/relationships/hyperlink" Target="https://github.com/BredaUniversityADSAI/2023-24d-fai2-adsai-group-cv-3/blob/89d143aea9e0b81eb150d26fda16b399f75ba7e1/src/model_training.py" TargetMode="External"/><Relationship Id="rId3" Type="http://schemas.openxmlformats.org/officeDocument/2006/relationships/hyperlink" Target="https://github.com/BredaUniversityADSAI/2023-24d-fai2-adsai-group-cv-3/blob/89d143aea9e0b81eb150d26fda16b399f75ba7e1/src/model_registration.py" TargetMode="External"/><Relationship Id="rId21" Type="http://schemas.openxmlformats.org/officeDocument/2006/relationships/hyperlink" Target="https://github.com/BredaUniversityADSAI/2023-24d-fai2-adsai-group-cv-3/blob/89d143aea9e0b81eb150d26fda16b399f75ba7e1/.github/workflows/lint.yml" TargetMode="External"/><Relationship Id="rId7" Type="http://schemas.openxmlformats.org/officeDocument/2006/relationships/hyperlink" Target="https://github.com/BredaUniversityADSAI/2023-24d-fai2-adsai-group-cv-3/blob/89d143aea9e0b81eb150d26fda16b399f75ba7e1/pyproject.toml" TargetMode="External"/><Relationship Id="rId12" Type="http://schemas.openxmlformats.org/officeDocument/2006/relationships/hyperlink" Target="https://github.com/BredaUniversityADSAI/2023-24d-fai2-adsai-group-cv-3/tree/89d143aea9e0b81eb150d26fda16b399f75ba7e1/tests" TargetMode="External"/><Relationship Id="rId17" Type="http://schemas.openxmlformats.org/officeDocument/2006/relationships/hyperlink" Target="https://github.com/BredaUniversityADSAI/2023-24d-fai2-adsai-group-cv-3/blob/ef2abc69864d3ea49215f484b23929830cacdeac/pipelines/training_pipeline.py" TargetMode="External"/><Relationship Id="rId2" Type="http://schemas.openxmlformats.org/officeDocument/2006/relationships/notesSlide" Target="../notesSlides/notesSlide26.xml"/><Relationship Id="rId16" Type="http://schemas.openxmlformats.org/officeDocument/2006/relationships/hyperlink" Target="https://github.com/BredaUniversityADSAI/2023-24d-fai2-adsai-group-cv-3/blob/89d143aea9e0b81eb150d26fda16b399f75ba7e1/.github/workflows/tests.yml" TargetMode="External"/><Relationship Id="rId20" Type="http://schemas.openxmlformats.org/officeDocument/2006/relationships/hyperlink" Target="https://github.com/BredaUniversityADSAI/2023-24d-fai2-adsai-group-cv-3/blob/ecb20e0d51792496cf65e029e1c05ce47ee22523/80coverage.png"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3-24d-fai2-adsai-group-cv-3/blob/37141aad0c3a24e7ee8092541777c38f6e8c12da/src/landmarks_detection.py" TargetMode="External"/><Relationship Id="rId11" Type="http://schemas.openxmlformats.org/officeDocument/2006/relationships/hyperlink" Target="https://github.com/BredaUniversityADSAI/2023-24d-fai2-adsai-group-cv-3/blob/89d143aea9e0b81eb150d26fda16b399f75ba7e1/tests/test_model_evaluation.py" TargetMode="External"/><Relationship Id="rId5" Type="http://schemas.openxmlformats.org/officeDocument/2006/relationships/hyperlink" Target="https://github.com/BredaUniversityADSAI/2023-24d-fai2-adsai-group-cv-3/blob/8a5d9834db59ac0d087b2bbb4997d4202cb49066/python_package_structure_plan.md" TargetMode="External"/><Relationship Id="rId15" Type="http://schemas.openxmlformats.org/officeDocument/2006/relationships/hyperlink" Target="https://github.com/BredaUniversityADSAI/2023-24d-fai2-adsai-group-cv-3/blob/89d143aea9e0b81eb150d26fda16b399f75ba7e1/.github/workflows/mypy.yml" TargetMode="External"/><Relationship Id="rId10" Type="http://schemas.openxmlformats.org/officeDocument/2006/relationships/hyperlink" Target="https://github.com/BredaUniversityADSAI/2023-24d-fai2-adsai-group-cv-3/blob/89d143aea9e0b81eb150d26fda16b399f75ba7e1/python_package.txt" TargetMode="External"/><Relationship Id="rId19" Type="http://schemas.openxmlformats.org/officeDocument/2006/relationships/hyperlink" Target="https://github.com/BredaUniversityADSAI/2023-24d-fai2-adsai-group-cv-3/actions/runs/9700418845/job/26771756280" TargetMode="External"/><Relationship Id="rId4" Type="http://schemas.openxmlformats.org/officeDocument/2006/relationships/hyperlink" Target="https://github.com/BredaUniversityADSAI/2023-24d-fai2-adsai-group-cv-3/tree/8a5d9834db59ac0d087b2bbb4997d4202cb49066/src" TargetMode="External"/><Relationship Id="rId9" Type="http://schemas.openxmlformats.org/officeDocument/2006/relationships/hyperlink" Target="https://ml.azure.com/environments/NewCV3environment3/version/16?wsid=/subscriptions/0a94de80-6d3b-49f2-b3e9-ec5818862801/resourceGroups/buas-y2/providers/Microsoft.MachineLearningServices/workspaces/CV3&amp;tid=0a33589b-0036-4fe8-a829-3ed0926af886" TargetMode="External"/><Relationship Id="rId14" Type="http://schemas.openxmlformats.org/officeDocument/2006/relationships/hyperlink" Target="https://github.com/BredaUniversityADSAI/2023-24d-fai2-adsai-group-cv-3/blob/7ef8f4a6014adefaca4c5ae23e7187ff43334c21/tests/test_utils.py" TargetMode="External"/><Relationship Id="rId22" Type="http://schemas.openxmlformats.org/officeDocument/2006/relationships/hyperlink" Target="https://github.com/BredaUniversityADSAI/2023-24d-fai2-adsai-group-cv-3/blob/89ce53a6937d3fce89a89ac8e06c7d1292ede8c6/workflows/docker.yml"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667befb87a41f0e4f126c0cf--capable-sherbet-80fe99.netlify.app/" TargetMode="External"/><Relationship Id="rId3" Type="http://schemas.openxmlformats.org/officeDocument/2006/relationships/hyperlink" Target="https://github.com/BredaUniversityADSAI/2023-24d-fai2-adsai-group-cv-3/blob/0046fd92fd8cf7a28fabf17650c9ce6cbf5a256e/src/README.md" TargetMode="External"/><Relationship Id="rId7" Type="http://schemas.openxmlformats.org/officeDocument/2006/relationships/hyperlink" Target="https://github.com/BredaUniversityADSAI/2023-24d-fai2-adsai-group-cv-3/blob/0046fd92fd8cf7a28fabf17650c9ce6cbf5a256e/src/model_training.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github.com/BredaUniversityADSAI/2023-24d-fai2-adsai-group-cv-3/blob/c384912de2fb039c8d0cd9a5af2645e65b698825/.github/workflows/mypy.yml" TargetMode="External"/><Relationship Id="rId5" Type="http://schemas.openxmlformats.org/officeDocument/2006/relationships/hyperlink" Target="https://github.com/BredaUniversityADSAI/2023-24d-fai2-adsai-group-cv-3/blob/c384912de2fb039c8d0cd9a5af2645e65b698825/src/landmarks_detection.py" TargetMode="External"/><Relationship Id="rId4" Type="http://schemas.openxmlformats.org/officeDocument/2006/relationships/hyperlink" Target="https://github.com/BredaUniversityADSAI/2023-24d-fai2-adsai-group-cv-3/tree/6d376c0383d737b39b797b4ee3c257b85cb6af7a/docs/_build/html" TargetMode="External"/><Relationship Id="rId9" Type="http://schemas.openxmlformats.org/officeDocument/2006/relationships/hyperlink" Target="https://github.com/BredaUniversityADSAI/2023-24d-fai2-adsai-group-cv-3/blob/0046fd92fd8cf7a28fabf17650c9ce6cbf5a256e/src/main.py"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BredaUniversityADSAI/2023-24d-fai2-adsai-group-cv-3/blob/main/src/model_registration.py" TargetMode="External"/><Relationship Id="rId13" Type="http://schemas.openxmlformats.org/officeDocument/2006/relationships/hyperlink" Target="https://github.com/BredaUniversityADSAI/2023-24d-fai2-adsai-group-cv-3/blob/main/airflow/dags/training_dag.py" TargetMode="External"/><Relationship Id="rId3" Type="http://schemas.openxmlformats.org/officeDocument/2006/relationships/hyperlink" Target="https://github.com/BredaUniversityADSAI/2023-24d-fai2-adsai-RensvandenBerg224190/blob/b685f1eed1a9c3611e3edcbe614f1d9c9412ab66/Create%20data%20asset/azure_ml_data_example.ipynb" TargetMode="External"/><Relationship Id="rId7" Type="http://schemas.openxmlformats.org/officeDocument/2006/relationships/hyperlink" Target="https://github.com/BredaUniversityADSAI/2023-24d-fai2-adsai-group-cv-3/blob/main/src/model_training.py" TargetMode="External"/><Relationship Id="rId12" Type="http://schemas.openxmlformats.org/officeDocument/2006/relationships/hyperlink" Target="https://github.com/BredaUniversityADSAI/2023-24d-fai2-adsai-group-cv-3/blob/main/Cost_Analysis.md"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github.com/BredaUniversityADSAI/2023-24d-fai2-adsai-group-cv-3/blob/main/src/main.py" TargetMode="External"/><Relationship Id="rId11" Type="http://schemas.openxmlformats.org/officeDocument/2006/relationships/hyperlink" Target="https://github.com/BredaUniversityADSAI/2023-24d-fai2-adsai-group-cv-3/blob/main/src/model_evaluation.py" TargetMode="External"/><Relationship Id="rId5" Type="http://schemas.openxmlformats.org/officeDocument/2006/relationships/hyperlink" Target="https://github.com/BredaUniversityADSAI/2023-24d-fai2-adsai-group-cv-3/blob/main/pipelines/training_pipeline.py" TargetMode="External"/><Relationship Id="rId10" Type="http://schemas.openxmlformats.org/officeDocument/2006/relationships/hyperlink" Target="https://github.com/BredaUniversityADSAI/2023-24d-fai2-adsai-group-cv-3/blob/main/src/data_loading.py" TargetMode="External"/><Relationship Id="rId4" Type="http://schemas.openxmlformats.org/officeDocument/2006/relationships/hyperlink" Target="https://edubuas-my.sharepoint.com/:i:/g/personal/225484_buas_nl/ERO7HUInHC5KgUC_zSPYzXABovzW77e322CxxQvHeeRiDw?e=liP9OA&amp;isSPOFile=1" TargetMode="External"/><Relationship Id="rId9" Type="http://schemas.openxmlformats.org/officeDocument/2006/relationships/hyperlink" Target="https://github.com/BredaUniversityADSAI/2023-24d-fai2-adsai-group-cv-3/blob/main/src/data_preprocessing.py"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BredaUniversityADSAI/2023-24d-fai2-adsai-group-cv-3/tree/355dbdc9d69ac014bba381967793cfc170a76a9e/src" TargetMode="External"/><Relationship Id="rId3" Type="http://schemas.openxmlformats.org/officeDocument/2006/relationships/hyperlink" Target="https://github.com/BredaUniversityADSAI/2023-24d-fai2-adsai-group-cv-3/blob/8a5d9834db59ac0d087b2bbb4997d4202cb49066/5_1_ILOEVIDENCE/deployment_diagram%201.drawio" TargetMode="External"/><Relationship Id="rId7" Type="http://schemas.openxmlformats.org/officeDocument/2006/relationships/hyperlink" Target="https://ml.azure.com/?tid=0a33589b-0036-4fe8-a829-3ed0926af886&amp;wsid=/subscriptions/0a94de80-6d3b-49f2-b3e9-ec5818862801/resourceGroups/buas-y2/providers/Microsoft.MachineLearningServices/workspaces/CV3" TargetMode="External"/><Relationship Id="rId12"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s://github.com/BredaUniversityADSAI/2023-24d-fai2-adsai-group-cv-3/blob/8a5d9834db59ac0d087b2bbb4997d4202cb49066/5_1_ILOEVIDENCE/Evidence%20dashboard%20-%201719499633346.mp4" TargetMode="External"/><Relationship Id="rId11" Type="http://schemas.openxmlformats.org/officeDocument/2006/relationships/image" Target="../media/image3.png"/><Relationship Id="rId5" Type="http://schemas.openxmlformats.org/officeDocument/2006/relationships/hyperlink" Target="https://github.com/BredaUniversityADSAI/2023-24d-fai2-adsai-RensvandenBerg224190/blob/8414f4beb9c5a29f07c6de151f461b179dcb9228/ACI_rens/api_usage.ipynb" TargetMode="External"/><Relationship Id="rId10" Type="http://schemas.openxmlformats.org/officeDocument/2006/relationships/hyperlink" Target="http://194.171.191.227:3900/docs" TargetMode="External"/><Relationship Id="rId4" Type="http://schemas.openxmlformats.org/officeDocument/2006/relationships/hyperlink" Target="https://github.com/BredaUniversityADSAI/2023-24d-fai2-adsai-group-cv-3/blob/8a5d9834db59ac0d087b2bbb4997d4202cb49066/5_1_ILOEVIDENCE/Cloud_architecture_implementation_plan%201.md" TargetMode="External"/><Relationship Id="rId9" Type="http://schemas.openxmlformats.org/officeDocument/2006/relationships/hyperlink" Target="https://github.com/BredaUniversityADSAI/2023-24d-fai2-adsai-group-cv-3/blob/8a5d9834db59ac0d087b2bbb4997d4202cb49066/5_1_ILOEVIDENCE/Endpointbluegreendeployment.p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redaUniversityADSAI/2023-24d-fai2-adsai-group-cv-3/blob/main/Kubernetes%20deployment/cloud_deployment.ipynb" TargetMode="External"/><Relationship Id="rId13" Type="http://schemas.openxmlformats.org/officeDocument/2006/relationships/hyperlink" Target="https://edubuas-my.sharepoint.com/personal/226180_buas_nl/Documents/5_2ILO_EMAIL_ERROR.png" TargetMode="External"/><Relationship Id="rId18" Type="http://schemas.openxmlformats.org/officeDocument/2006/relationships/comments" Target="../comments/comment3.xml"/><Relationship Id="rId3" Type="http://schemas.openxmlformats.org/officeDocument/2006/relationships/hyperlink" Target="https://github.com/BredaUniversityADSAI/2023-24d-fai2-adsai-group-cv-3/tree/89d143aea9e0b81eb150d26fda16b399f75ba7e1/.github/workflows" TargetMode="External"/><Relationship Id="rId7" Type="http://schemas.openxmlformats.org/officeDocument/2006/relationships/hyperlink" Target="https://github.com/BredaUniversityADSAI/2023-24d-fai2-adsai-group-cv-3/blob/main/Endpoint.ipynb" TargetMode="External"/><Relationship Id="rId12" Type="http://schemas.openxmlformats.org/officeDocument/2006/relationships/hyperlink" Target="https://github.com/BredaUniversityADSAI/2023-24d-fai2-adsai-group-cv-3/blob/8a5d9834db59ac0d087b2bbb4997d4202cb49066/email_test.ipynb" TargetMode="External"/><Relationship Id="rId17" Type="http://schemas.openxmlformats.org/officeDocument/2006/relationships/hyperlink" Target="https://github.com/BredaUniversityADSAI/2023-24d-fai2-adsai-group-cv-3/blob/63952d3ad98fddf13010e928abeaf73da84b7a9d/src/model_evaluation.py" TargetMode="External"/><Relationship Id="rId2" Type="http://schemas.openxmlformats.org/officeDocument/2006/relationships/notesSlide" Target="../notesSlides/notesSlide30.xml"/><Relationship Id="rId16" Type="http://schemas.openxmlformats.org/officeDocument/2006/relationships/hyperlink" Target="https://github.com/BredaUniversityADSAI/2023-24d-fai2-adsai-group-cv-3/blob/63952d3ad98fddf13010e928abeaf73da84b7a9d/src/model_training.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3-24d-fai2-adsai-group-cv-3/blob/main/pipelines/retraining_pipeline.py" TargetMode="External"/><Relationship Id="rId11" Type="http://schemas.openxmlformats.org/officeDocument/2006/relationships/hyperlink" Target="https://github.com/BredaUniversityADSAI/2023-24d-fai2-adsai-group-cv-3/blob/8a5d9834db59ac0d087b2bbb4997d4202cb49066/ACI/app.py" TargetMode="External"/><Relationship Id="rId5" Type="http://schemas.openxmlformats.org/officeDocument/2006/relationships/hyperlink" Target="https://github.com/BredaUniversityADSAI/2023-24d-fai2-adsai-group-cv-3/blob/main/airflow/dags/training_dag.py" TargetMode="External"/><Relationship Id="rId15" Type="http://schemas.openxmlformats.org/officeDocument/2006/relationships/hyperlink" Target="https://github.com/BredaUniversityADSAI/2023-24d-fai2-adsai-group-cv-3/blob/63952d3ad98fddf13010e928abeaf73da84b7a9d/pipelines/training_pipeline.py" TargetMode="External"/><Relationship Id="rId10" Type="http://schemas.openxmlformats.org/officeDocument/2006/relationships/hyperlink" Target="https://edubuas-my.sharepoint.com/:i:/g/personal/226180_buas_nl/ETy7TvfjGTBBowI0FX4CYUMBxKlUiirwwYW1N6-vdtF8gw?e=3Gu08M" TargetMode="External"/><Relationship Id="rId4" Type="http://schemas.openxmlformats.org/officeDocument/2006/relationships/hyperlink" Target="https://github.com/BredaUniversityADSAI/2023-24d-fai2-adsai-group-cv-3/blob/3adee0be26147f43377af550e75171efe6be1711/.github/workflows/package_publish.yml" TargetMode="External"/><Relationship Id="rId9" Type="http://schemas.openxmlformats.org/officeDocument/2006/relationships/hyperlink" Target="https://ml.azure.com/endpoints/realtime/k8s-endpoint-06261130347924/logs?wsid=/subscriptions/0a94de80-6d3b-49f2-b3e9-ec5818862801/resourceGroups/buas-y2/providers/Microsoft.MachineLearningServices/workspaces/CV3&amp;tid=0a33589b-0036-4fe8-a829-3ed0926af886" TargetMode="External"/><Relationship Id="rId14" Type="http://schemas.openxmlformats.org/officeDocument/2006/relationships/hyperlink" Target="https://github.com/BredaUniversityADSAI/2023-24d-fai2-adsai-group-cv-3/blob/1176461bed08d88688c69d485f74bc00e4d84946/.github/workflows/docker.y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github.com/BredaUniversityADSAI/2023-24d-fai2-adsai-group-cv-3"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github.com/BredaUniversityADSAI/2023-24d-fai2-adsai-group-cv-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daUniversityADSAI/2023-24d-fai2-adsai-RensvandenBerg224190"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github.com/BredaUniversityADSAI/2023-24d-fai2-adsai-group-cv-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NL" dirty="0">
                <a:solidFill>
                  <a:srgbClr val="FFFFFF"/>
                </a:solidFill>
                <a:latin typeface="Roboto"/>
                <a:ea typeface="Roboto"/>
                <a:cs typeface="Roboto"/>
                <a:sym typeface="Roboto"/>
              </a:rPr>
              <a:t>Rens van den Berg</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224190</a:t>
            </a:r>
            <a:endParaRPr dirty="0">
              <a:solidFill>
                <a:srgbClr val="FFFFFF"/>
              </a:solidFill>
              <a:latin typeface="Roboto"/>
              <a:ea typeface="Roboto"/>
              <a:cs typeface="Roboto"/>
              <a:sym typeface="Roboto"/>
            </a:endParaRPr>
          </a:p>
          <a:p>
            <a:pPr algn="l"/>
            <a:r>
              <a:rPr lang="en-GB" i="0" dirty="0">
                <a:solidFill>
                  <a:schemeClr val="bg1"/>
                </a:solidFill>
                <a:effectLst/>
                <a:latin typeface="Roboto-Slab"/>
              </a:rPr>
              <a:t>Engineer - </a:t>
            </a:r>
            <a:r>
              <a:rPr lang="en-GB" i="0" dirty="0" err="1">
                <a:solidFill>
                  <a:schemeClr val="bg1"/>
                </a:solidFill>
                <a:effectLst/>
                <a:latin typeface="Roboto-Slab"/>
              </a:rPr>
              <a:t>MLOps</a:t>
            </a:r>
            <a:endParaRPr lang="en-GB" i="0" dirty="0">
              <a:solidFill>
                <a:schemeClr val="bg1"/>
              </a:solidFill>
              <a:effectLst/>
              <a:latin typeface="Roboto-Slab"/>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NL"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a:t>
            </a:r>
            <a:r>
              <a:rPr lang="en-NL" dirty="0">
                <a:solidFill>
                  <a:srgbClr val="434343"/>
                </a:solidFill>
              </a:rPr>
              <a:t>D</a:t>
            </a:r>
            <a:endParaRPr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latin typeface="Roboto"/>
                <a:ea typeface="Roboto"/>
                <a:cs typeface="Roboto"/>
                <a:sym typeface="Roboto"/>
                <a:hlinkClick r:id="rId3"/>
              </a:rPr>
              <a:t>https://study.buas.nl</a:t>
            </a:r>
            <a:r>
              <a:rPr lang="en-GB">
                <a:latin typeface="Roboto"/>
                <a:ea typeface="Roboto"/>
                <a:cs typeface="Roboto"/>
                <a:sym typeface="Roboto"/>
                <a:hlinkClick r:id="rId3"/>
              </a:rPr>
              <a:t>/d2l/home/8765</a:t>
            </a: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Its in this learn log.</a:t>
            </a:r>
            <a:endParaRPr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8882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dirty="0">
                <a:solidFill>
                  <a:srgbClr val="999999"/>
                </a:solidFill>
                <a:latin typeface="Helvetica Neue"/>
                <a:ea typeface="Roboto"/>
                <a:cs typeface="Roboto"/>
                <a:sym typeface="Helvetica Neue"/>
                <a:hlinkClick r:id="rId4"/>
              </a:rPr>
              <a:t>https://github.com/BredaUniversityADSAI/2023-24d-fai2-adsai-RensvandenBerg224190</a:t>
            </a:r>
            <a:endParaRPr dirty="0">
              <a:latin typeface="Roboto"/>
              <a:ea typeface="Roboto"/>
              <a:cs typeface="Roboto"/>
              <a:sym typeface="Roboto"/>
            </a:endParaRPr>
          </a:p>
        </p:txBody>
      </p:sp>
      <p:pic>
        <p:nvPicPr>
          <p:cNvPr id="3" name="Picture 2" descr="A person and person posing for a picture&#10;&#10;Description automatically generated">
            <a:extLst>
              <a:ext uri="{FF2B5EF4-FFF2-40B4-BE49-F238E27FC236}">
                <a16:creationId xmlns:a16="http://schemas.microsoft.com/office/drawing/2014/main" id="{D8EFE0DD-6892-87DA-799F-31D4C9A44330}"/>
              </a:ext>
            </a:extLst>
          </p:cNvPr>
          <p:cNvPicPr>
            <a:picLocks noChangeAspect="1"/>
          </p:cNvPicPr>
          <p:nvPr/>
        </p:nvPicPr>
        <p:blipFill rotWithShape="1">
          <a:blip r:embed="rId5"/>
          <a:srcRect l="32957" t="13114" r="36823" b="50654"/>
          <a:stretch/>
        </p:blipFill>
        <p:spPr>
          <a:xfrm>
            <a:off x="3566301" y="317187"/>
            <a:ext cx="1554349" cy="18636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Neil:</a:t>
            </a:r>
            <a:r>
              <a:rPr lang="en-GB" dirty="0">
                <a:solidFill>
                  <a:schemeClr val="bg1"/>
                </a:solidFill>
                <a:effectLst/>
                <a:latin typeface="+mj-lt"/>
              </a:rPr>
              <a:t> “Great work on the Docker containerization. Have you considered setting up automated builds?”</a:t>
            </a:r>
          </a:p>
          <a:p>
            <a:pPr marL="165100" indent="0">
              <a:buNone/>
            </a:pPr>
            <a:endParaRPr lang="en-GB" dirty="0">
              <a:solidFill>
                <a:schemeClr val="bg1"/>
              </a:solidFill>
              <a:effectLst/>
              <a:latin typeface="+mj-lt"/>
            </a:endParaRPr>
          </a:p>
          <a:p>
            <a:r>
              <a:rPr lang="en-GB" b="1" dirty="0">
                <a:solidFill>
                  <a:schemeClr val="bg1"/>
                </a:solidFill>
                <a:effectLst/>
                <a:latin typeface="+mj-lt"/>
              </a:rPr>
              <a:t>My Response:</a:t>
            </a:r>
            <a:endParaRPr lang="en-GB" dirty="0">
              <a:solidFill>
                <a:schemeClr val="bg1"/>
              </a:solidFill>
              <a:effectLst/>
              <a:latin typeface="+mj-lt"/>
            </a:endParaRPr>
          </a:p>
          <a:p>
            <a:pPr marL="165100" indent="0">
              <a:buNone/>
            </a:pPr>
            <a:endParaRPr lang="en-GB" dirty="0">
              <a:solidFill>
                <a:schemeClr val="bg1"/>
              </a:solidFill>
              <a:effectLst/>
              <a:latin typeface="+mj-lt"/>
            </a:endParaRPr>
          </a:p>
          <a:p>
            <a:r>
              <a:rPr lang="en-GB" dirty="0">
                <a:solidFill>
                  <a:schemeClr val="bg1"/>
                </a:solidFill>
                <a:effectLst/>
                <a:latin typeface="+mj-lt"/>
              </a:rPr>
              <a:t>• “Thanks, Neil. I’ll look into setting up automated Docker builds.”</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Upload and manage datasets in Azure ML</a:t>
            </a:r>
          </a:p>
          <a:p>
            <a:r>
              <a:rPr lang="en-GB" dirty="0">
                <a:solidFill>
                  <a:srgbClr val="0E0E0E"/>
                </a:solidFill>
                <a:effectLst/>
                <a:latin typeface=".SF NS"/>
              </a:rPr>
              <a:t>• Create and test data pipelines</a:t>
            </a:r>
          </a:p>
          <a:p>
            <a:pPr marL="182880" lvl="0" indent="-154940" algn="l" rtl="0">
              <a:spcBef>
                <a:spcPts val="0"/>
              </a:spcBef>
              <a:spcAft>
                <a:spcPts val="0"/>
              </a:spcAft>
              <a:buSzPts val="1000"/>
              <a:buChar char="●"/>
            </a:pPr>
            <a:r>
              <a:rPr lang="en" dirty="0"/>
              <a:t>What have you actually been able to do? </a:t>
            </a:r>
          </a:p>
          <a:p>
            <a:pPr marL="182880" indent="-154940"/>
            <a:r>
              <a:rPr lang="en-GB" dirty="0">
                <a:solidFill>
                  <a:srgbClr val="0E0E0E"/>
                </a:solidFill>
                <a:effectLst/>
                <a:latin typeface=".SF NS"/>
              </a:rPr>
              <a:t>• Uploaded initial datasets and created versioned data assets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productive with successful completion of key tasks</a:t>
            </a:r>
            <a:endParaRPr dirty="0"/>
          </a:p>
          <a:p>
            <a:pPr marL="182880" lvl="0" indent="-154940" algn="l" rtl="0">
              <a:spcBef>
                <a:spcPts val="0"/>
              </a:spcBef>
              <a:spcAft>
                <a:spcPts val="0"/>
              </a:spcAft>
              <a:buSzPts val="1000"/>
              <a:buChar char="●"/>
            </a:pPr>
            <a:r>
              <a:rPr lang="en" dirty="0"/>
              <a:t>What went well? </a:t>
            </a:r>
          </a:p>
          <a:p>
            <a:pPr marL="182880" indent="-154940"/>
            <a:r>
              <a:rPr lang="en-GB" dirty="0">
                <a:solidFill>
                  <a:srgbClr val="0E0E0E"/>
                </a:solidFill>
                <a:effectLst/>
                <a:latin typeface=".SF NS"/>
              </a:rPr>
              <a:t>• Successfully uploaded and managed datasets in Azure ML</a:t>
            </a:r>
            <a:endParaRPr dirty="0"/>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 Initial dataset uploads faced minor delays</a:t>
            </a:r>
            <a:endParaRPr dirty="0"/>
          </a:p>
          <a:p>
            <a:pPr marL="182880" lvl="0" indent="-154940" algn="l" rtl="0">
              <a:spcBef>
                <a:spcPts val="0"/>
              </a:spcBef>
              <a:spcAft>
                <a:spcPts val="0"/>
              </a:spcAft>
              <a:buSzPts val="1000"/>
              <a:buChar char="●"/>
            </a:pPr>
            <a:r>
              <a:rPr lang="en" dirty="0"/>
              <a:t>What did you learn? </a:t>
            </a:r>
          </a:p>
          <a:p>
            <a:pPr marL="182880" indent="-154940"/>
            <a:r>
              <a:rPr lang="en-GB" dirty="0">
                <a:solidFill>
                  <a:srgbClr val="0E0E0E"/>
                </a:solidFill>
                <a:effectLst/>
                <a:latin typeface=".SF NS"/>
              </a:rPr>
              <a:t>• Data management and versioning in Azure ML</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indent="-154940"/>
            <a:r>
              <a:rPr lang="en-GB" dirty="0">
                <a:solidFill>
                  <a:srgbClr val="0E0E0E"/>
                </a:solidFill>
                <a:effectLst/>
                <a:latin typeface=".SF NS"/>
              </a:rPr>
              <a:t>• Enhance test coverage for data and model pipelines</a:t>
            </a:r>
          </a:p>
          <a:p>
            <a:pPr marL="27940" lvl="0" indent="0" algn="l" rtl="0">
              <a:spcBef>
                <a:spcPts val="0"/>
              </a:spcBef>
              <a:spcAft>
                <a:spcPts val="0"/>
              </a:spcAft>
              <a:buSzPts val="1000"/>
              <a:buNone/>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Lea:</a:t>
            </a:r>
            <a:r>
              <a:rPr lang="en-GB" dirty="0">
                <a:solidFill>
                  <a:schemeClr val="bg1"/>
                </a:solidFill>
                <a:effectLst/>
                <a:latin typeface="+mj-lt"/>
              </a:rPr>
              <a:t> “The data upload process is efficient, but we should include more detailed logs for tracking purposes.”</a:t>
            </a:r>
          </a:p>
          <a:p>
            <a:pPr marL="165100" indent="0">
              <a:buNone/>
            </a:pPr>
            <a:endParaRPr lang="en-GB" dirty="0">
              <a:solidFill>
                <a:schemeClr val="bg1"/>
              </a:solidFill>
              <a:effectLst/>
              <a:latin typeface="+mj-lt"/>
            </a:endParaRPr>
          </a:p>
          <a:p>
            <a:r>
              <a:rPr lang="en-GB" b="1" dirty="0">
                <a:solidFill>
                  <a:schemeClr val="bg1"/>
                </a:solidFill>
                <a:effectLst/>
                <a:latin typeface="+mj-lt"/>
              </a:rPr>
              <a:t>My Response:</a:t>
            </a:r>
            <a:endParaRPr lang="en-GB" dirty="0">
              <a:solidFill>
                <a:schemeClr val="bg1"/>
              </a:solidFill>
              <a:effectLst/>
              <a:latin typeface="+mj-lt"/>
            </a:endParaRPr>
          </a:p>
          <a:p>
            <a:pPr marL="165100" indent="0">
              <a:buNone/>
            </a:pPr>
            <a:endParaRPr lang="en-GB" dirty="0">
              <a:solidFill>
                <a:schemeClr val="bg1"/>
              </a:solidFill>
              <a:effectLst/>
              <a:latin typeface="+mj-lt"/>
            </a:endParaRPr>
          </a:p>
          <a:p>
            <a:r>
              <a:rPr lang="en-GB" dirty="0">
                <a:solidFill>
                  <a:schemeClr val="bg1"/>
                </a:solidFill>
                <a:effectLst/>
                <a:latin typeface="+mj-lt"/>
              </a:rPr>
              <a:t>• “Good idea, Lea. I’ll add more detailed logs to the data upload process.”</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Enhance model training pipelines</a:t>
            </a:r>
          </a:p>
          <a:p>
            <a:r>
              <a:rPr lang="en-GB" dirty="0">
                <a:solidFill>
                  <a:srgbClr val="0E0E0E"/>
                </a:solidFill>
                <a:effectLst/>
                <a:latin typeface=".SF NS"/>
              </a:rPr>
              <a:t>• Plan and execute the sprint</a:t>
            </a:r>
          </a:p>
          <a:p>
            <a:r>
              <a:rPr lang="en-GB" dirty="0">
                <a:solidFill>
                  <a:srgbClr val="0E0E0E"/>
                </a:solidFill>
                <a:effectLst/>
                <a:latin typeface=".SF NS"/>
              </a:rPr>
              <a:t>• Develop and test model pipelines</a:t>
            </a:r>
          </a:p>
          <a:p>
            <a:r>
              <a:rPr lang="en-GB" dirty="0">
                <a:solidFill>
                  <a:srgbClr val="0E0E0E"/>
                </a:solidFill>
                <a:effectLst/>
                <a:latin typeface=".SF NS"/>
              </a:rPr>
              <a:t>• Learn and implement Docker containerization</a:t>
            </a:r>
            <a:endParaRPr dirty="0"/>
          </a:p>
          <a:p>
            <a:pPr marL="182880" lvl="0" indent="-154940" algn="l" rtl="0">
              <a:spcBef>
                <a:spcPts val="0"/>
              </a:spcBef>
              <a:spcAft>
                <a:spcPts val="0"/>
              </a:spcAft>
              <a:buSzPts val="1000"/>
              <a:buChar char="●"/>
            </a:pPr>
            <a:r>
              <a:rPr lang="en" dirty="0"/>
              <a:t>What have you actually been able to do? </a:t>
            </a:r>
          </a:p>
          <a:p>
            <a:r>
              <a:rPr lang="en-GB" dirty="0">
                <a:solidFill>
                  <a:srgbClr val="0E0E0E"/>
                </a:solidFill>
                <a:effectLst/>
                <a:latin typeface=".SF NS"/>
              </a:rPr>
              <a:t>• Enhanced model training pipeline</a:t>
            </a:r>
          </a:p>
          <a:p>
            <a:r>
              <a:rPr lang="en-GB" dirty="0">
                <a:solidFill>
                  <a:srgbClr val="0E0E0E"/>
                </a:solidFill>
                <a:effectLst/>
                <a:latin typeface=".SF NS"/>
              </a:rPr>
              <a:t>• Planned and reviewed sprint tasks</a:t>
            </a:r>
          </a:p>
          <a:p>
            <a:r>
              <a:rPr lang="en-GB" dirty="0">
                <a:solidFill>
                  <a:srgbClr val="0E0E0E"/>
                </a:solidFill>
                <a:effectLst/>
                <a:latin typeface=".SF NS"/>
              </a:rPr>
              <a:t>• Learned Docker containerization and API development techniques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323185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 The week was productive with successful completion of key tasks. Despite some delays and unexpected issues, the team managed to enhance model training pipelines, develop hyperparameter tuning pipelines, and learn Docker containerization. Continuous improvements and thorough testing were key highlights of the week, ensuring the project stayed on track.</a:t>
            </a:r>
            <a:endParaRPr dirty="0"/>
          </a:p>
          <a:p>
            <a:pPr marL="182880" lvl="0" indent="-154940" algn="l" rtl="0">
              <a:spcBef>
                <a:spcPts val="0"/>
              </a:spcBef>
              <a:spcAft>
                <a:spcPts val="0"/>
              </a:spcAft>
              <a:buSzPts val="1000"/>
              <a:buChar char="●"/>
            </a:pPr>
            <a:r>
              <a:rPr lang="en" dirty="0"/>
              <a:t>What went well? </a:t>
            </a:r>
          </a:p>
          <a:p>
            <a:pPr marL="182880" indent="-154940"/>
            <a:r>
              <a:rPr lang="en-GB" dirty="0">
                <a:solidFill>
                  <a:srgbClr val="0E0E0E"/>
                </a:solidFill>
                <a:effectLst/>
                <a:latin typeface=".SF NS"/>
              </a:rPr>
              <a:t>• Gained practical knowledge in Docker containerization</a:t>
            </a:r>
            <a:endParaRPr dirty="0"/>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 Some tasks took longer than expected due to unforeseen issues</a:t>
            </a:r>
            <a:endParaRPr dirty="0"/>
          </a:p>
          <a:p>
            <a:pPr marL="182880" lvl="0" indent="-154940" algn="l" rtl="0">
              <a:spcBef>
                <a:spcPts val="0"/>
              </a:spcBef>
              <a:spcAft>
                <a:spcPts val="0"/>
              </a:spcAft>
              <a:buSzPts val="1000"/>
              <a:buChar char="●"/>
            </a:pPr>
            <a:r>
              <a:rPr lang="en" dirty="0"/>
              <a:t>What did you learn? </a:t>
            </a:r>
          </a:p>
          <a:p>
            <a:pPr marL="182880" indent="-154940"/>
            <a:r>
              <a:rPr lang="en-GB" dirty="0">
                <a:solidFill>
                  <a:srgbClr val="0E0E0E"/>
                </a:solidFill>
                <a:effectLst/>
                <a:latin typeface=".SF NS"/>
              </a:rPr>
              <a:t>• Docker containerization and API development</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indent="-154940"/>
            <a:r>
              <a:rPr lang="en-GB" dirty="0">
                <a:solidFill>
                  <a:srgbClr val="0E0E0E"/>
                </a:solidFill>
                <a:effectLst/>
                <a:latin typeface=".SF NS"/>
              </a:rPr>
              <a:t>• Enhance Docker setup and integration</a:t>
            </a:r>
          </a:p>
          <a:p>
            <a:pPr marL="182880" indent="-154940"/>
            <a:r>
              <a:rPr lang="en-GB" dirty="0">
                <a:solidFill>
                  <a:srgbClr val="0E0E0E"/>
                </a:solidFill>
                <a:effectLst/>
                <a:latin typeface=".SF NS"/>
              </a:rPr>
              <a:t>• Plan next sprint tasks with a focus on optimization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Michal:</a:t>
            </a:r>
            <a:r>
              <a:rPr lang="en-GB" dirty="0">
                <a:solidFill>
                  <a:schemeClr val="bg1"/>
                </a:solidFill>
                <a:effectLst/>
                <a:latin typeface="+mj-lt"/>
              </a:rPr>
              <a:t> “The API development is progressing well, but it would be beneficial to include more unit tests for the API endpoints.”</a:t>
            </a:r>
          </a:p>
          <a:p>
            <a:pPr marL="165100" indent="0">
              <a:buNone/>
            </a:pPr>
            <a:endParaRPr lang="en-GB" dirty="0">
              <a:solidFill>
                <a:schemeClr val="bg1"/>
              </a:solidFill>
              <a:effectLst/>
              <a:latin typeface="+mj-lt"/>
            </a:endParaRPr>
          </a:p>
          <a:p>
            <a:r>
              <a:rPr lang="en-GB" b="1" dirty="0">
                <a:solidFill>
                  <a:schemeClr val="bg1"/>
                </a:solidFill>
                <a:effectLst/>
                <a:latin typeface="+mj-lt"/>
              </a:rPr>
              <a:t>My Response:</a:t>
            </a:r>
            <a:endParaRPr lang="en-GB" dirty="0">
              <a:solidFill>
                <a:schemeClr val="bg1"/>
              </a:solidFill>
              <a:effectLst/>
              <a:latin typeface="+mj-lt"/>
            </a:endParaRPr>
          </a:p>
          <a:p>
            <a:pPr marL="165100" indent="0">
              <a:buNone/>
            </a:pPr>
            <a:endParaRPr lang="en-GB" dirty="0">
              <a:solidFill>
                <a:schemeClr val="bg1"/>
              </a:solidFill>
              <a:effectLst/>
              <a:latin typeface="+mj-lt"/>
            </a:endParaRPr>
          </a:p>
          <a:p>
            <a:r>
              <a:rPr lang="en-GB" dirty="0">
                <a:solidFill>
                  <a:schemeClr val="bg1"/>
                </a:solidFill>
                <a:effectLst/>
                <a:latin typeface="+mj-lt"/>
              </a:rPr>
              <a:t>• “Thanks, Michal. I’ll add more unit tests for the API endpoints.”</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Develop and test API for model</a:t>
            </a:r>
          </a:p>
          <a:p>
            <a:r>
              <a:rPr lang="en-GB" dirty="0">
                <a:solidFill>
                  <a:srgbClr val="0E0E0E"/>
                </a:solidFill>
                <a:effectLst/>
                <a:latin typeface=".SF NS"/>
              </a:rPr>
              <a:t>• Plan and execute the sprint</a:t>
            </a:r>
          </a:p>
          <a:p>
            <a:r>
              <a:rPr lang="en-GB" dirty="0">
                <a:solidFill>
                  <a:srgbClr val="0E0E0E"/>
                </a:solidFill>
                <a:effectLst/>
                <a:latin typeface=".SF NS"/>
              </a:rPr>
              <a:t>• Automate and test workflows</a:t>
            </a:r>
          </a:p>
          <a:p>
            <a:r>
              <a:rPr lang="en-GB" dirty="0">
                <a:solidFill>
                  <a:srgbClr val="0E0E0E"/>
                </a:solidFill>
                <a:effectLst/>
                <a:latin typeface=".SF NS"/>
              </a:rPr>
              <a:t>• Conduct thorough unit testing and code quality checks</a:t>
            </a:r>
            <a:endParaRPr dirty="0"/>
          </a:p>
          <a:p>
            <a:pPr marL="182880" lvl="0" indent="-154940" algn="l" rtl="0">
              <a:spcBef>
                <a:spcPts val="0"/>
              </a:spcBef>
              <a:spcAft>
                <a:spcPts val="0"/>
              </a:spcAft>
              <a:buSzPts val="1000"/>
              <a:buChar char="●"/>
            </a:pPr>
            <a:r>
              <a:rPr lang="en" dirty="0"/>
              <a:t>What have you actually been able to do? </a:t>
            </a:r>
          </a:p>
          <a:p>
            <a:r>
              <a:rPr lang="en-GB" dirty="0">
                <a:solidFill>
                  <a:srgbClr val="0E0E0E"/>
                </a:solidFill>
                <a:effectLst/>
                <a:latin typeface=".SF NS"/>
              </a:rPr>
              <a:t>Started developing API for model</a:t>
            </a:r>
          </a:p>
          <a:p>
            <a:r>
              <a:rPr lang="en-GB" dirty="0">
                <a:solidFill>
                  <a:srgbClr val="0E0E0E"/>
                </a:solidFill>
                <a:effectLst/>
                <a:latin typeface=".SF NS"/>
              </a:rPr>
              <a:t>• Planned and reviewed sprint tasks</a:t>
            </a:r>
          </a:p>
          <a:p>
            <a:r>
              <a:rPr lang="en-GB" dirty="0">
                <a:solidFill>
                  <a:srgbClr val="0E0E0E"/>
                </a:solidFill>
                <a:effectLst/>
                <a:latin typeface=".SF NS"/>
              </a:rPr>
              <a:t>• Automated and tested workflows using GitHub Actions</a:t>
            </a:r>
          </a:p>
          <a:p>
            <a:r>
              <a:rPr lang="en-GB" dirty="0">
                <a:solidFill>
                  <a:srgbClr val="0E0E0E"/>
                </a:solidFill>
                <a:effectLst/>
                <a:latin typeface=".SF NS"/>
              </a:rPr>
              <a:t>• Conducted unit testing and code quality checks</a:t>
            </a:r>
          </a:p>
          <a:p>
            <a:r>
              <a:rPr lang="en-GB" dirty="0">
                <a:solidFill>
                  <a:srgbClr val="0E0E0E"/>
                </a:solidFill>
                <a:effectLst/>
                <a:latin typeface=".SF NS"/>
              </a:rPr>
              <a:t>• Integrated Docker with workflows</a:t>
            </a:r>
            <a:endParaRPr lang="nl-NL"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323185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 Overall, the week was productive with successful completion of key tasks. Despite some delays and unexpected issues, the team managed to start API development, automate and test workflows, and integrate Docker. Continuous improvements and thorough testing were key highlights of the week, ensuring the project stayed on track.</a:t>
            </a:r>
            <a:endParaRPr dirty="0"/>
          </a:p>
          <a:p>
            <a:pPr marL="182880" lvl="0" indent="-154940" algn="l" rtl="0">
              <a:spcBef>
                <a:spcPts val="0"/>
              </a:spcBef>
              <a:spcAft>
                <a:spcPts val="0"/>
              </a:spcAft>
              <a:buSzPts val="1000"/>
              <a:buChar char="●"/>
            </a:pPr>
            <a:r>
              <a:rPr lang="en" dirty="0"/>
              <a:t>What went well? </a:t>
            </a:r>
          </a:p>
          <a:p>
            <a:r>
              <a:rPr lang="en-GB" dirty="0">
                <a:solidFill>
                  <a:srgbClr val="0E0E0E"/>
                </a:solidFill>
                <a:effectLst/>
                <a:latin typeface=".SF NS"/>
              </a:rPr>
              <a:t>• Developed and tested workflows using GitHub Actions</a:t>
            </a:r>
          </a:p>
          <a:p>
            <a:r>
              <a:rPr lang="en-GB" dirty="0">
                <a:solidFill>
                  <a:srgbClr val="0E0E0E"/>
                </a:solidFill>
                <a:effectLst/>
                <a:latin typeface=".SF NS"/>
              </a:rPr>
              <a:t>• Comprehensive unit testing and code quality checks</a:t>
            </a:r>
          </a:p>
          <a:p>
            <a:r>
              <a:rPr lang="en-GB" dirty="0">
                <a:solidFill>
                  <a:srgbClr val="0E0E0E"/>
                </a:solidFill>
                <a:effectLst/>
                <a:latin typeface=".SF NS"/>
              </a:rPr>
              <a:t>• Docker integration with workflows completed</a:t>
            </a:r>
            <a:endParaRPr dirty="0"/>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 Workflow testing revealed unexpected errors that needed immediate fixing</a:t>
            </a:r>
            <a:endParaRPr dirty="0"/>
          </a:p>
          <a:p>
            <a:pPr marL="182880" lvl="0" indent="-154940" algn="l" rtl="0">
              <a:spcBef>
                <a:spcPts val="0"/>
              </a:spcBef>
              <a:spcAft>
                <a:spcPts val="0"/>
              </a:spcAft>
              <a:buSzPts val="1000"/>
              <a:buChar char="●"/>
            </a:pPr>
            <a:r>
              <a:rPr lang="en" dirty="0"/>
              <a:t>What did you learn? </a:t>
            </a:r>
          </a:p>
          <a:p>
            <a:r>
              <a:rPr lang="en-GB" dirty="0">
                <a:solidFill>
                  <a:srgbClr val="0E0E0E"/>
                </a:solidFill>
                <a:effectLst/>
                <a:latin typeface=".SF NS"/>
              </a:rPr>
              <a:t>• Effective workflow automation and testing</a:t>
            </a:r>
          </a:p>
          <a:p>
            <a:r>
              <a:rPr lang="en-GB" dirty="0">
                <a:solidFill>
                  <a:srgbClr val="0E0E0E"/>
                </a:solidFill>
                <a:effectLst/>
                <a:latin typeface=".SF NS"/>
              </a:rPr>
              <a:t>• Importance of thorough unit testing and code quality checks</a:t>
            </a:r>
          </a:p>
          <a:p>
            <a:r>
              <a:rPr lang="en-GB" dirty="0">
                <a:solidFill>
                  <a:srgbClr val="0E0E0E"/>
                </a:solidFill>
                <a:effectLst/>
                <a:latin typeface=".SF NS"/>
              </a:rPr>
              <a:t>• Docker integration best practices</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indent="-154940"/>
            <a:r>
              <a:rPr lang="en-GB" dirty="0">
                <a:solidFill>
                  <a:srgbClr val="0E0E0E"/>
                </a:solidFill>
                <a:effectLst/>
                <a:latin typeface=".SF NS"/>
              </a:rPr>
              <a:t>• Enhance unit testing and code quality checks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Stijn:</a:t>
            </a:r>
            <a:r>
              <a:rPr lang="en-GB" dirty="0">
                <a:solidFill>
                  <a:schemeClr val="bg1"/>
                </a:solidFill>
                <a:effectLst/>
                <a:latin typeface="+mj-lt"/>
              </a:rPr>
              <a:t> “The sprint review was thorough, but we should aim to reduce the number of carry-over tasks.”</a:t>
            </a:r>
          </a:p>
          <a:p>
            <a:pPr marL="165100" indent="0">
              <a:buNone/>
            </a:pPr>
            <a:endParaRPr lang="en-GB" dirty="0">
              <a:solidFill>
                <a:schemeClr val="bg1"/>
              </a:solidFill>
              <a:effectLst/>
              <a:latin typeface="+mj-lt"/>
            </a:endParaRPr>
          </a:p>
          <a:p>
            <a:r>
              <a:rPr lang="en-GB" b="1" dirty="0">
                <a:solidFill>
                  <a:schemeClr val="bg1"/>
                </a:solidFill>
                <a:effectLst/>
                <a:latin typeface="+mj-lt"/>
              </a:rPr>
              <a:t>My Response:</a:t>
            </a:r>
            <a:endParaRPr lang="en-GB" dirty="0">
              <a:solidFill>
                <a:schemeClr val="bg1"/>
              </a:solidFill>
              <a:effectLst/>
              <a:latin typeface="+mj-lt"/>
            </a:endParaRPr>
          </a:p>
          <a:p>
            <a:pPr marL="165100" indent="0">
              <a:buNone/>
            </a:pPr>
            <a:endParaRPr lang="en-GB" dirty="0">
              <a:solidFill>
                <a:schemeClr val="bg1"/>
              </a:solidFill>
              <a:effectLst/>
              <a:latin typeface="+mj-lt"/>
            </a:endParaRPr>
          </a:p>
          <a:p>
            <a:r>
              <a:rPr lang="en-GB" dirty="0">
                <a:solidFill>
                  <a:schemeClr val="bg1"/>
                </a:solidFill>
                <a:effectLst/>
                <a:latin typeface="+mj-lt"/>
              </a:rPr>
              <a:t>• “I agree, Stijn. I’ll work on reducing carry-over tasks in the next sprint.”</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Develop and enhance API for model</a:t>
            </a:r>
          </a:p>
          <a:p>
            <a:r>
              <a:rPr lang="en-GB" dirty="0">
                <a:solidFill>
                  <a:srgbClr val="0E0E0E"/>
                </a:solidFill>
                <a:effectLst/>
                <a:latin typeface=".SF NS"/>
              </a:rPr>
              <a:t>• Plan and execute the sprint</a:t>
            </a:r>
          </a:p>
          <a:p>
            <a:r>
              <a:rPr lang="en-GB" dirty="0">
                <a:solidFill>
                  <a:srgbClr val="0E0E0E"/>
                </a:solidFill>
                <a:effectLst/>
                <a:latin typeface=".SF NS"/>
              </a:rPr>
              <a:t>• Study and implement ML application deployment options</a:t>
            </a:r>
          </a:p>
          <a:p>
            <a:r>
              <a:rPr lang="en-GB" dirty="0">
                <a:solidFill>
                  <a:srgbClr val="0E0E0E"/>
                </a:solidFill>
                <a:effectLst/>
                <a:latin typeface=".SF NS"/>
              </a:rPr>
              <a:t>• Learn and apply advanced GitHub techniques for CI/CD</a:t>
            </a:r>
            <a:endParaRPr dirty="0"/>
          </a:p>
          <a:p>
            <a:pPr marL="182880" lvl="0" indent="-154940" algn="l" rtl="0">
              <a:spcBef>
                <a:spcPts val="0"/>
              </a:spcBef>
              <a:spcAft>
                <a:spcPts val="0"/>
              </a:spcAft>
              <a:buSzPts val="1000"/>
              <a:buChar char="●"/>
            </a:pPr>
            <a:r>
              <a:rPr lang="en" dirty="0"/>
              <a:t>What have you actually been able to do? </a:t>
            </a:r>
          </a:p>
          <a:p>
            <a:r>
              <a:rPr lang="en-GB" dirty="0">
                <a:solidFill>
                  <a:srgbClr val="0E0E0E"/>
                </a:solidFill>
                <a:effectLst/>
                <a:latin typeface=".SF NS"/>
              </a:rPr>
              <a:t>• Started and enhanced API development for the model</a:t>
            </a:r>
          </a:p>
          <a:p>
            <a:r>
              <a:rPr lang="en-GB" dirty="0">
                <a:solidFill>
                  <a:srgbClr val="0E0E0E"/>
                </a:solidFill>
                <a:effectLst/>
                <a:latin typeface=".SF NS"/>
              </a:rPr>
              <a:t>• Planned and reviewed sprint tasks</a:t>
            </a:r>
          </a:p>
          <a:p>
            <a:r>
              <a:rPr lang="en-GB" dirty="0">
                <a:solidFill>
                  <a:srgbClr val="0E0E0E"/>
                </a:solidFill>
                <a:effectLst/>
                <a:latin typeface=".SF NS"/>
              </a:rPr>
              <a:t>• Learned about ML application deployment and implemented strategies</a:t>
            </a:r>
          </a:p>
          <a:p>
            <a:r>
              <a:rPr lang="en-GB" dirty="0">
                <a:solidFill>
                  <a:srgbClr val="0E0E0E"/>
                </a:solidFill>
                <a:effectLst/>
                <a:latin typeface=".SF NS"/>
              </a:rPr>
              <a:t>• Set up CI/CD pipelines using GitHub Actions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3033408"/>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 Overall, the week was productive with successful completion of key tasks. Despite some delays and unexpected issues, the team managed to enhance API development, implement deployment strategies, and set up CI/CD pipelines using GitHub Actions. Continuous improvements and thorough testing were key highlights of the week, ensuring the project stayed on track.</a:t>
            </a:r>
            <a:endParaRPr dirty="0"/>
          </a:p>
          <a:p>
            <a:pPr marL="182880" lvl="0" indent="-154940" algn="l" rtl="0">
              <a:spcBef>
                <a:spcPts val="0"/>
              </a:spcBef>
              <a:spcAft>
                <a:spcPts val="0"/>
              </a:spcAft>
              <a:buSzPts val="1000"/>
              <a:buChar char="●"/>
            </a:pPr>
            <a:r>
              <a:rPr lang="en" dirty="0"/>
              <a:t>What went well? </a:t>
            </a:r>
          </a:p>
          <a:p>
            <a:pPr marL="182880" indent="-154940"/>
            <a:r>
              <a:rPr lang="en-GB" dirty="0">
                <a:solidFill>
                  <a:srgbClr val="0E0E0E"/>
                </a:solidFill>
                <a:effectLst/>
                <a:latin typeface=".SF NS"/>
              </a:rPr>
              <a:t>• Implemented advanced deployment strategies</a:t>
            </a:r>
            <a:endParaRPr dirty="0"/>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 Deployment setup required more iterations than planned</a:t>
            </a:r>
            <a:endParaRPr dirty="0"/>
          </a:p>
          <a:p>
            <a:pPr marL="182880" lvl="0" indent="-154940" algn="l" rtl="0">
              <a:spcBef>
                <a:spcPts val="0"/>
              </a:spcBef>
              <a:spcAft>
                <a:spcPts val="0"/>
              </a:spcAft>
              <a:buSzPts val="1000"/>
              <a:buChar char="●"/>
            </a:pPr>
            <a:r>
              <a:rPr lang="en" dirty="0"/>
              <a:t>What did you learn? </a:t>
            </a:r>
          </a:p>
          <a:p>
            <a:r>
              <a:rPr lang="en-GB" dirty="0">
                <a:solidFill>
                  <a:srgbClr val="0E0E0E"/>
                </a:solidFill>
                <a:effectLst/>
                <a:latin typeface=".SF NS"/>
              </a:rPr>
              <a:t>• Effective ML application deployment strategies</a:t>
            </a:r>
          </a:p>
          <a:p>
            <a:r>
              <a:rPr lang="en-GB" dirty="0">
                <a:solidFill>
                  <a:srgbClr val="0E0E0E"/>
                </a:solidFill>
                <a:effectLst/>
                <a:latin typeface=".SF NS"/>
              </a:rPr>
              <a:t>• CI/CD pipeline setup and automation using GitHub Actions</a:t>
            </a:r>
          </a:p>
          <a:p>
            <a:r>
              <a:rPr lang="en-GB" dirty="0">
                <a:solidFill>
                  <a:srgbClr val="0E0E0E"/>
                </a:solidFill>
                <a:effectLst/>
                <a:latin typeface=".SF NS"/>
              </a:rPr>
              <a:t>• Enhanced understanding of CI/CD processes</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indent="-154940"/>
            <a:r>
              <a:rPr lang="en-GB" dirty="0">
                <a:solidFill>
                  <a:srgbClr val="0E0E0E"/>
                </a:solidFill>
                <a:effectLst/>
                <a:latin typeface=".SF NS"/>
              </a:rPr>
              <a:t>• Enhance CI/CD pipeline setup</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Jason:</a:t>
            </a:r>
            <a:r>
              <a:rPr lang="en-GB" dirty="0">
                <a:solidFill>
                  <a:schemeClr val="bg1"/>
                </a:solidFill>
                <a:effectLst/>
                <a:latin typeface="+mj-lt"/>
              </a:rPr>
              <a:t> “The Docker containerization looks good. Have you considered setting up a registry for easier management?”</a:t>
            </a:r>
            <a:br>
              <a:rPr lang="en-GB" dirty="0">
                <a:solidFill>
                  <a:schemeClr val="bg1"/>
                </a:solidFill>
                <a:effectLst/>
                <a:latin typeface="+mj-lt"/>
              </a:rPr>
            </a:br>
            <a:endParaRPr lang="en-GB" dirty="0">
              <a:solidFill>
                <a:schemeClr val="bg1"/>
              </a:solidFill>
              <a:effectLst/>
              <a:latin typeface="+mj-lt"/>
            </a:endParaRPr>
          </a:p>
          <a:p>
            <a:r>
              <a:rPr lang="en-GB" b="1" dirty="0">
                <a:solidFill>
                  <a:schemeClr val="bg1"/>
                </a:solidFill>
                <a:effectLst/>
                <a:latin typeface="+mj-lt"/>
              </a:rPr>
              <a:t>My Response:</a:t>
            </a:r>
            <a:endParaRPr lang="en-GB" dirty="0">
              <a:solidFill>
                <a:schemeClr val="bg1"/>
              </a:solidFill>
              <a:effectLst/>
              <a:latin typeface="+mj-lt"/>
            </a:endParaRPr>
          </a:p>
          <a:p>
            <a:pPr marL="165100" indent="0">
              <a:buNone/>
            </a:pPr>
            <a:endParaRPr lang="en-GB" dirty="0">
              <a:solidFill>
                <a:schemeClr val="bg1"/>
              </a:solidFill>
              <a:effectLst/>
              <a:latin typeface="+mj-lt"/>
            </a:endParaRPr>
          </a:p>
          <a:p>
            <a:r>
              <a:rPr lang="en-GB" dirty="0">
                <a:solidFill>
                  <a:schemeClr val="bg1"/>
                </a:solidFill>
                <a:effectLst/>
                <a:latin typeface="+mj-lt"/>
              </a:rPr>
              <a:t>• “Thanks, Jason. I’ll look into setting up a Docker registry for easier management.”</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Fix and test CI/CD workflows</a:t>
            </a:r>
          </a:p>
          <a:p>
            <a:r>
              <a:rPr lang="en-GB" dirty="0">
                <a:solidFill>
                  <a:srgbClr val="0E0E0E"/>
                </a:solidFill>
                <a:effectLst/>
                <a:latin typeface=".SF NS"/>
              </a:rPr>
              <a:t>• Plan and execute the sprint</a:t>
            </a:r>
          </a:p>
          <a:p>
            <a:r>
              <a:rPr lang="en-GB" dirty="0">
                <a:solidFill>
                  <a:srgbClr val="0E0E0E"/>
                </a:solidFill>
                <a:effectLst/>
                <a:latin typeface=".SF NS"/>
              </a:rPr>
              <a:t>• Create and finalize Docker container</a:t>
            </a:r>
          </a:p>
          <a:p>
            <a:r>
              <a:rPr lang="en-GB" dirty="0">
                <a:solidFill>
                  <a:srgbClr val="0E0E0E"/>
                </a:solidFill>
                <a:effectLst/>
                <a:latin typeface=".SF NS"/>
              </a:rPr>
              <a:t>• Update documentation with comprehensive docstrings</a:t>
            </a:r>
          </a:p>
          <a:p>
            <a:r>
              <a:rPr lang="en-GB" dirty="0">
                <a:solidFill>
                  <a:srgbClr val="0E0E0E"/>
                </a:solidFill>
                <a:effectLst/>
                <a:latin typeface=".SF NS"/>
              </a:rPr>
              <a:t>• Present the demo</a:t>
            </a:r>
            <a:endParaRPr dirty="0"/>
          </a:p>
          <a:p>
            <a:pPr marL="182880" lvl="0" indent="-154940" algn="l" rtl="0">
              <a:spcBef>
                <a:spcPts val="0"/>
              </a:spcBef>
              <a:spcAft>
                <a:spcPts val="0"/>
              </a:spcAft>
              <a:buSzPts val="1000"/>
              <a:buChar char="●"/>
            </a:pPr>
            <a:r>
              <a:rPr lang="en" dirty="0"/>
              <a:t>What have you actually been able to do? </a:t>
            </a:r>
          </a:p>
          <a:p>
            <a:r>
              <a:rPr lang="en-GB" dirty="0">
                <a:solidFill>
                  <a:srgbClr val="0E0E0E"/>
                </a:solidFill>
                <a:effectLst/>
                <a:latin typeface=".SF NS"/>
              </a:rPr>
              <a:t>• Created and finalized Docker container</a:t>
            </a:r>
          </a:p>
          <a:p>
            <a:r>
              <a:rPr lang="en-GB" dirty="0">
                <a:solidFill>
                  <a:srgbClr val="0E0E0E"/>
                </a:solidFill>
                <a:effectLst/>
                <a:latin typeface=".SF NS"/>
              </a:rPr>
              <a:t>• Updated and enhanced documentation</a:t>
            </a:r>
          </a:p>
          <a:p>
            <a:r>
              <a:rPr lang="en-GB" dirty="0">
                <a:solidFill>
                  <a:srgbClr val="0E0E0E"/>
                </a:solidFill>
                <a:effectLst/>
                <a:latin typeface=".SF NS"/>
              </a:rPr>
              <a:t>• Successfully presented the project</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2739794"/>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Overall, the week was productive with successful completion of key tasks. </a:t>
            </a:r>
            <a:endParaRPr dirty="0"/>
          </a:p>
          <a:p>
            <a:pPr marL="182880" lvl="0" indent="-154940" algn="l" rtl="0">
              <a:spcBef>
                <a:spcPts val="0"/>
              </a:spcBef>
              <a:spcAft>
                <a:spcPts val="0"/>
              </a:spcAft>
              <a:buSzPts val="1000"/>
              <a:buChar char="●"/>
            </a:pPr>
            <a:r>
              <a:rPr lang="en" dirty="0"/>
              <a:t>What went well? </a:t>
            </a:r>
          </a:p>
          <a:p>
            <a:pPr marL="182880" indent="-154940"/>
            <a:r>
              <a:rPr lang="en-GB" dirty="0">
                <a:solidFill>
                  <a:srgbClr val="0E0E0E"/>
                </a:solidFill>
                <a:effectLst/>
                <a:latin typeface=".SF NS"/>
              </a:rPr>
              <a:t>• Successful fixing and testing of CI/CD workflows</a:t>
            </a:r>
            <a:endParaRPr dirty="0"/>
          </a:p>
          <a:p>
            <a:pPr marL="182880" lvl="0" indent="-154940" algn="l" rtl="0">
              <a:spcBef>
                <a:spcPts val="0"/>
              </a:spcBef>
              <a:spcAft>
                <a:spcPts val="0"/>
              </a:spcAft>
              <a:buSzPts val="1000"/>
              <a:buChar char="●"/>
            </a:pPr>
            <a:r>
              <a:rPr lang="en" dirty="0"/>
              <a:t>What didn’t go so well? </a:t>
            </a:r>
            <a:endParaRPr lang="nl-NL" dirty="0"/>
          </a:p>
          <a:p>
            <a:pPr marL="182880" indent="-154940"/>
            <a:r>
              <a:rPr lang="en-GB" dirty="0">
                <a:solidFill>
                  <a:srgbClr val="0E0E0E"/>
                </a:solidFill>
                <a:effectLst/>
                <a:latin typeface=".SF NS"/>
              </a:rPr>
              <a:t>• Initial Docker setup faced minor challenges</a:t>
            </a:r>
          </a:p>
          <a:p>
            <a:pPr marL="182880" lvl="0" indent="-154940" algn="l" rtl="0">
              <a:spcBef>
                <a:spcPts val="0"/>
              </a:spcBef>
              <a:spcAft>
                <a:spcPts val="0"/>
              </a:spcAft>
              <a:buSzPts val="1000"/>
              <a:buChar char="●"/>
            </a:pPr>
            <a:r>
              <a:rPr lang="en" dirty="0"/>
              <a:t>What did you learn? </a:t>
            </a:r>
          </a:p>
          <a:p>
            <a:r>
              <a:rPr lang="en-GB" dirty="0">
                <a:solidFill>
                  <a:srgbClr val="0E0E0E"/>
                </a:solidFill>
                <a:effectLst/>
                <a:latin typeface=".SF NS"/>
              </a:rPr>
              <a:t>• CI/CD workflow optimization</a:t>
            </a:r>
          </a:p>
          <a:p>
            <a:r>
              <a:rPr lang="en-GB" dirty="0">
                <a:solidFill>
                  <a:srgbClr val="0E0E0E"/>
                </a:solidFill>
                <a:effectLst/>
                <a:latin typeface=".SF NS"/>
              </a:rPr>
              <a:t>• Effective Docker container creation and management</a:t>
            </a:r>
          </a:p>
          <a:p>
            <a:r>
              <a:rPr lang="en-GB" dirty="0">
                <a:solidFill>
                  <a:srgbClr val="0E0E0E"/>
                </a:solidFill>
                <a:effectLst/>
                <a:latin typeface=".SF NS"/>
              </a:rPr>
              <a:t>• Importance of thorough documentation and comprehensive docstrings</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0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Lea:</a:t>
            </a:r>
            <a:r>
              <a:rPr lang="en-GB" dirty="0">
                <a:solidFill>
                  <a:schemeClr val="bg1"/>
                </a:solidFill>
                <a:effectLst/>
                <a:latin typeface="+mj-lt"/>
              </a:rPr>
              <a:t> “The CI/CD pipeline setup is efficient, but we should integrate more notifications for build statuses.”</a:t>
            </a:r>
          </a:p>
          <a:p>
            <a:pPr marL="165100" indent="0">
              <a:buNone/>
            </a:pPr>
            <a:endParaRPr lang="en-GB" dirty="0">
              <a:solidFill>
                <a:schemeClr val="bg1"/>
              </a:solidFill>
              <a:effectLst/>
              <a:latin typeface="+mj-lt"/>
            </a:endParaRPr>
          </a:p>
          <a:p>
            <a:r>
              <a:rPr lang="en-GB" b="1" dirty="0">
                <a:solidFill>
                  <a:schemeClr val="bg1"/>
                </a:solidFill>
                <a:effectLst/>
                <a:latin typeface="+mj-lt"/>
              </a:rPr>
              <a:t>My Response:</a:t>
            </a:r>
            <a:endParaRPr lang="en-GB" dirty="0">
              <a:solidFill>
                <a:schemeClr val="bg1"/>
              </a:solidFill>
              <a:effectLst/>
              <a:latin typeface="+mj-lt"/>
            </a:endParaRPr>
          </a:p>
          <a:p>
            <a:pPr marL="165100" indent="0">
              <a:buNone/>
            </a:pPr>
            <a:br>
              <a:rPr lang="en-GB" dirty="0">
                <a:solidFill>
                  <a:schemeClr val="bg1"/>
                </a:solidFill>
                <a:effectLst/>
                <a:latin typeface="+mj-lt"/>
              </a:rPr>
            </a:br>
            <a:endParaRPr lang="en-GB" dirty="0">
              <a:solidFill>
                <a:schemeClr val="bg1"/>
              </a:solidFill>
              <a:effectLst/>
              <a:latin typeface="+mj-lt"/>
            </a:endParaRPr>
          </a:p>
          <a:p>
            <a:r>
              <a:rPr lang="en-GB" dirty="0">
                <a:solidFill>
                  <a:schemeClr val="bg1"/>
                </a:solidFill>
                <a:effectLst/>
                <a:latin typeface="+mj-lt"/>
              </a:rPr>
              <a:t>• “Good suggestion, Lea. I’ll integrate more notifications for build statuses in our CI/CD pipeline.”</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Tree>
    <p:extLst>
      <p:ext uri="{BB962C8B-B14F-4D97-AF65-F5344CB8AC3E}">
        <p14:creationId xmlns:p14="http://schemas.microsoft.com/office/powerpoint/2010/main" val="3657977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a:t>
            </a:r>
            <a:r>
              <a:rPr lang="en-NL"/>
              <a:t>X</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err="1"/>
              <a:t>NameILO</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NL" err="1"/>
              <a:t>HighLevelDescriptionILO</a:t>
            </a:r>
            <a:endParaRPr lang="en"/>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X</a:t>
            </a:r>
            <a:endParaRPr sz="40000">
              <a:solidFill>
                <a:srgbClr val="999999"/>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professional </a:t>
            </a:r>
            <a:r>
              <a:rPr lang="en-GB" sz="1000" i="0" dirty="0" err="1"/>
              <a:t>behavior</a:t>
            </a:r>
            <a:r>
              <a:rPr lang="en-GB" sz="1000" i="0" dirty="0"/>
              <a:t> with accountability and integrity in the application of industry best practices for planning, execution and tracking work.</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1.1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Creates and updates plans to work effectively based on agreed upon priorities with consideration of dependencies and risk, using sound estimates to achieve short and long-term objectives.</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Professional Behaviour</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684037642"/>
              </p:ext>
            </p:extLst>
          </p:nvPr>
        </p:nvGraphicFramePr>
        <p:xfrm>
          <a:off x="7436" y="1078852"/>
          <a:ext cx="9141704" cy="4064647"/>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459581">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Poor</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a:ea typeface="Calibri"/>
                          <a:cs typeface="Calibri"/>
                        </a:rPr>
                        <a:t>Insufficient</a:t>
                      </a:r>
                      <a:endParaRPr lang="en-NL" sz="800" b="1">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098261">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Demonstrates the ability to create a high level plan breaking the project into phases. </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poor. Demonstrates the ability to create a clear tasks.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insufficient. Project and task planning clearly broken into days/weeks/phases within the project or block. Tasks marked from must do through to desirable. All project tasks have time estimates.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sufficient. Planning is feasible. Risks have been identified. Participates in all class </a:t>
                      </a:r>
                      <a:r>
                        <a:rPr lang="en-GB" sz="700" dirty="0" err="1">
                          <a:latin typeface="Calibri" panose="020F0502020204030204" pitchFamily="34" charset="0"/>
                          <a:ea typeface="Calibri" panose="020F0502020204030204" pitchFamily="34" charset="0"/>
                          <a:cs typeface="Calibri" panose="020F0502020204030204" pitchFamily="34" charset="0"/>
                        </a:rPr>
                        <a:t>acitivities</a:t>
                      </a:r>
                      <a:r>
                        <a:rPr lang="en-GB" sz="700" dirty="0">
                          <a:latin typeface="Calibri" panose="020F0502020204030204" pitchFamily="34" charset="0"/>
                          <a:ea typeface="Calibri" panose="020F0502020204030204" pitchFamily="34" charset="0"/>
                          <a:cs typeface="Calibri" panose="020F0502020204030204" pitchFamily="34" charset="0"/>
                        </a:rPr>
                        <a:t> and team meetings (including stand-ups). Healthy backlog (or thorough task coverage of possible project directions) maintained.</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good. Planning is revisited and adjusted if required during the project. Risks identified have associated risk minimisation or elimination plans that were put into action where possible. Planning also factors in self-development time and how that is spent.</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73029964"/>
                  </a:ext>
                </a:extLst>
              </a:tr>
              <a:tr h="2506805">
                <a:tc>
                  <a:txBody>
                    <a:bodyPr/>
                    <a:lstStyle/>
                    <a:p>
                      <a:r>
                        <a:rPr lang="nl-NL" sz="700" dirty="0" err="1">
                          <a:latin typeface="Calibri"/>
                          <a:ea typeface="Calibri"/>
                          <a:cs typeface="Calibri"/>
                        </a:rPr>
                        <a:t>Together</a:t>
                      </a:r>
                      <a:r>
                        <a:rPr lang="nl-NL" sz="700" dirty="0">
                          <a:latin typeface="Calibri"/>
                          <a:ea typeface="Calibri"/>
                          <a:cs typeface="Calibri"/>
                        </a:rPr>
                        <a:t> </a:t>
                      </a:r>
                      <a:r>
                        <a:rPr lang="nl-NL" sz="700" dirty="0" err="1">
                          <a:latin typeface="Calibri"/>
                          <a:ea typeface="Calibri"/>
                          <a:cs typeface="Calibri"/>
                        </a:rPr>
                        <a:t>with</a:t>
                      </a:r>
                      <a:r>
                        <a:rPr lang="nl-NL" sz="700" dirty="0">
                          <a:latin typeface="Calibri"/>
                          <a:ea typeface="Calibri"/>
                          <a:cs typeface="Calibri"/>
                        </a:rPr>
                        <a:t> </a:t>
                      </a:r>
                      <a:r>
                        <a:rPr lang="nl-NL" sz="700" dirty="0" err="1">
                          <a:latin typeface="Calibri"/>
                          <a:ea typeface="Calibri"/>
                          <a:cs typeface="Calibri"/>
                        </a:rPr>
                        <a:t>the</a:t>
                      </a:r>
                      <a:r>
                        <a:rPr lang="nl-NL" sz="700" dirty="0">
                          <a:latin typeface="Calibri"/>
                          <a:ea typeface="Calibri"/>
                          <a:cs typeface="Calibri"/>
                        </a:rPr>
                        <a:t> team, I </a:t>
                      </a:r>
                      <a:r>
                        <a:rPr lang="nl-NL" sz="700" dirty="0" err="1">
                          <a:latin typeface="Calibri"/>
                          <a:ea typeface="Calibri"/>
                          <a:cs typeface="Calibri"/>
                        </a:rPr>
                        <a:t>created</a:t>
                      </a:r>
                      <a:r>
                        <a:rPr lang="nl-NL" sz="700" dirty="0">
                          <a:latin typeface="Calibri"/>
                          <a:ea typeface="Calibri"/>
                          <a:cs typeface="Calibri"/>
                        </a:rPr>
                        <a:t> a high level plan </a:t>
                      </a:r>
                      <a:r>
                        <a:rPr lang="nl-NL" sz="700" dirty="0" err="1">
                          <a:latin typeface="Calibri"/>
                          <a:ea typeface="Calibri"/>
                          <a:cs typeface="Calibri"/>
                        </a:rPr>
                        <a:t>breaking</a:t>
                      </a:r>
                      <a:r>
                        <a:rPr lang="nl-NL" sz="700" dirty="0">
                          <a:latin typeface="Calibri"/>
                          <a:ea typeface="Calibri"/>
                          <a:cs typeface="Calibri"/>
                        </a:rPr>
                        <a:t> </a:t>
                      </a:r>
                      <a:r>
                        <a:rPr lang="nl-NL" sz="700" dirty="0" err="1">
                          <a:latin typeface="Calibri"/>
                          <a:ea typeface="Calibri"/>
                          <a:cs typeface="Calibri"/>
                        </a:rPr>
                        <a:t>the</a:t>
                      </a:r>
                      <a:r>
                        <a:rPr lang="nl-NL" sz="700" dirty="0">
                          <a:latin typeface="Calibri"/>
                          <a:ea typeface="Calibri"/>
                          <a:cs typeface="Calibri"/>
                        </a:rPr>
                        <a:t> project </a:t>
                      </a:r>
                      <a:r>
                        <a:rPr lang="nl-NL" sz="700" dirty="0" err="1">
                          <a:latin typeface="Calibri"/>
                          <a:ea typeface="Calibri"/>
                          <a:cs typeface="Calibri"/>
                        </a:rPr>
                        <a:t>into</a:t>
                      </a:r>
                      <a:r>
                        <a:rPr lang="nl-NL" sz="700" dirty="0">
                          <a:latin typeface="Calibri"/>
                          <a:ea typeface="Calibri"/>
                          <a:cs typeface="Calibri"/>
                        </a:rPr>
                        <a:t> </a:t>
                      </a:r>
                      <a:r>
                        <a:rPr lang="nl-NL" sz="700" dirty="0" err="1">
                          <a:latin typeface="Calibri"/>
                          <a:ea typeface="Calibri"/>
                          <a:cs typeface="Calibri"/>
                        </a:rPr>
                        <a:t>phases</a:t>
                      </a:r>
                      <a:r>
                        <a:rPr lang="nl-NL" sz="700" dirty="0">
                          <a:latin typeface="Calibri"/>
                          <a:ea typeface="Calibri"/>
                          <a:cs typeface="Calibri"/>
                        </a:rPr>
                        <a:t> </a:t>
                      </a:r>
                      <a:r>
                        <a:rPr lang="nl-NL" sz="700" dirty="0" err="1">
                          <a:latin typeface="Calibri"/>
                          <a:ea typeface="Calibri"/>
                          <a:cs typeface="Calibri"/>
                        </a:rPr>
                        <a:t>that</a:t>
                      </a:r>
                      <a:r>
                        <a:rPr lang="nl-NL" sz="700" dirty="0">
                          <a:latin typeface="Calibri"/>
                          <a:ea typeface="Calibri"/>
                          <a:cs typeface="Calibri"/>
                        </a:rPr>
                        <a:t> </a:t>
                      </a:r>
                      <a:r>
                        <a:rPr lang="nl-NL" sz="700" dirty="0" err="1">
                          <a:latin typeface="Calibri"/>
                          <a:ea typeface="Calibri"/>
                          <a:cs typeface="Calibri"/>
                        </a:rPr>
                        <a:t>can</a:t>
                      </a:r>
                      <a:r>
                        <a:rPr lang="nl-NL" sz="700" dirty="0">
                          <a:latin typeface="Calibri"/>
                          <a:ea typeface="Calibri"/>
                          <a:cs typeface="Calibri"/>
                        </a:rPr>
                        <a:t> </a:t>
                      </a:r>
                      <a:r>
                        <a:rPr lang="nl-NL" sz="700" dirty="0" err="1">
                          <a:latin typeface="Calibri"/>
                          <a:ea typeface="Calibri"/>
                          <a:cs typeface="Calibri"/>
                        </a:rPr>
                        <a:t>be</a:t>
                      </a:r>
                      <a:r>
                        <a:rPr lang="nl-NL" sz="700" dirty="0">
                          <a:latin typeface="Calibri"/>
                          <a:ea typeface="Calibri"/>
                          <a:cs typeface="Calibri"/>
                        </a:rPr>
                        <a:t> found </a:t>
                      </a:r>
                      <a:r>
                        <a:rPr lang="nl-NL" sz="700" dirty="0">
                          <a:latin typeface="Calibri"/>
                          <a:ea typeface="Calibri"/>
                          <a:cs typeface="Calibri"/>
                          <a:hlinkClick r:id="rId3"/>
                        </a:rPr>
                        <a:t>here</a:t>
                      </a:r>
                      <a:r>
                        <a:rPr lang="nl-NL" sz="700" dirty="0">
                          <a:latin typeface="Calibri"/>
                          <a:ea typeface="Calibri"/>
                          <a:cs typeface="Calibri"/>
                        </a:rPr>
                        <a:t>.</a:t>
                      </a:r>
                      <a:endParaRPr lang="en-NL" sz="700" dirty="0">
                        <a:latin typeface="Calibri"/>
                        <a:ea typeface="Calibri"/>
                        <a:cs typeface="Calibri"/>
                      </a:endParaRPr>
                    </a:p>
                    <a:p>
                      <a:endParaRPr lang="en-GB" sz="7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nl-NL" sz="700" dirty="0">
                          <a:latin typeface="Calibri"/>
                          <a:ea typeface="Calibri"/>
                          <a:cs typeface="Calibri"/>
                        </a:rPr>
                        <a:t>I was scrum master </a:t>
                      </a:r>
                      <a:r>
                        <a:rPr lang="nl-NL" sz="700" dirty="0" err="1">
                          <a:latin typeface="Calibri"/>
                          <a:ea typeface="Calibri"/>
                          <a:cs typeface="Calibri"/>
                        </a:rPr>
                        <a:t>during</a:t>
                      </a:r>
                      <a:r>
                        <a:rPr lang="nl-NL" sz="700" dirty="0">
                          <a:latin typeface="Calibri"/>
                          <a:ea typeface="Calibri"/>
                          <a:cs typeface="Calibri"/>
                        </a:rPr>
                        <a:t> sprint 2, </a:t>
                      </a:r>
                      <a:r>
                        <a:rPr lang="nl-NL" sz="700" dirty="0" err="1">
                          <a:latin typeface="Calibri"/>
                          <a:ea typeface="Calibri"/>
                          <a:cs typeface="Calibri"/>
                        </a:rPr>
                        <a:t>during</a:t>
                      </a:r>
                      <a:r>
                        <a:rPr lang="nl-NL" sz="700" dirty="0">
                          <a:latin typeface="Calibri"/>
                          <a:ea typeface="Calibri"/>
                          <a:cs typeface="Calibri"/>
                        </a:rPr>
                        <a:t> </a:t>
                      </a:r>
                      <a:r>
                        <a:rPr lang="nl-NL" sz="700" dirty="0" err="1">
                          <a:latin typeface="Calibri"/>
                          <a:ea typeface="Calibri"/>
                          <a:cs typeface="Calibri"/>
                        </a:rPr>
                        <a:t>my</a:t>
                      </a:r>
                      <a:r>
                        <a:rPr lang="nl-NL" sz="700" dirty="0">
                          <a:latin typeface="Calibri"/>
                          <a:ea typeface="Calibri"/>
                          <a:cs typeface="Calibri"/>
                        </a:rPr>
                        <a:t> sprint, I </a:t>
                      </a:r>
                      <a:r>
                        <a:rPr lang="nl-NL" sz="700" dirty="0" err="1">
                          <a:latin typeface="Calibri"/>
                          <a:ea typeface="Calibri"/>
                          <a:cs typeface="Calibri"/>
                        </a:rPr>
                        <a:t>created</a:t>
                      </a:r>
                      <a:r>
                        <a:rPr lang="nl-NL" sz="700" dirty="0">
                          <a:latin typeface="Calibri"/>
                          <a:ea typeface="Calibri"/>
                          <a:cs typeface="Calibri"/>
                        </a:rPr>
                        <a:t> </a:t>
                      </a:r>
                      <a:r>
                        <a:rPr lang="nl-NL" sz="700" dirty="0" err="1">
                          <a:latin typeface="Calibri"/>
                          <a:ea typeface="Calibri"/>
                          <a:cs typeface="Calibri"/>
                        </a:rPr>
                        <a:t>clear</a:t>
                      </a:r>
                      <a:r>
                        <a:rPr lang="nl-NL" sz="700" dirty="0">
                          <a:latin typeface="Calibri"/>
                          <a:ea typeface="Calibri"/>
                          <a:cs typeface="Calibri"/>
                        </a:rPr>
                        <a:t> </a:t>
                      </a:r>
                      <a:r>
                        <a:rPr lang="nl-NL" sz="700" dirty="0" err="1">
                          <a:latin typeface="Calibri"/>
                          <a:ea typeface="Calibri"/>
                          <a:cs typeface="Calibri"/>
                        </a:rPr>
                        <a:t>tasks</a:t>
                      </a:r>
                      <a:r>
                        <a:rPr lang="nl-NL" sz="700" dirty="0">
                          <a:latin typeface="Calibri"/>
                          <a:ea typeface="Calibri"/>
                          <a:cs typeface="Calibri"/>
                        </a:rPr>
                        <a:t> </a:t>
                      </a:r>
                      <a:r>
                        <a:rPr lang="nl-NL" sz="700" dirty="0" err="1">
                          <a:latin typeface="Calibri"/>
                          <a:ea typeface="Calibri"/>
                          <a:cs typeface="Calibri"/>
                        </a:rPr>
                        <a:t>for</a:t>
                      </a:r>
                      <a:r>
                        <a:rPr lang="nl-NL" sz="700" dirty="0">
                          <a:latin typeface="Calibri"/>
                          <a:ea typeface="Calibri"/>
                          <a:cs typeface="Calibri"/>
                        </a:rPr>
                        <a:t> </a:t>
                      </a:r>
                      <a:r>
                        <a:rPr lang="nl-NL" sz="700" dirty="0" err="1">
                          <a:latin typeface="Calibri"/>
                          <a:ea typeface="Calibri"/>
                          <a:cs typeface="Calibri"/>
                        </a:rPr>
                        <a:t>each</a:t>
                      </a:r>
                      <a:r>
                        <a:rPr lang="nl-NL" sz="700" dirty="0">
                          <a:latin typeface="Calibri"/>
                          <a:ea typeface="Calibri"/>
                          <a:cs typeface="Calibri"/>
                        </a:rPr>
                        <a:t> of </a:t>
                      </a:r>
                      <a:r>
                        <a:rPr lang="nl-NL" sz="700" dirty="0" err="1">
                          <a:latin typeface="Calibri"/>
                          <a:ea typeface="Calibri"/>
                          <a:cs typeface="Calibri"/>
                        </a:rPr>
                        <a:t>the</a:t>
                      </a:r>
                      <a:r>
                        <a:rPr lang="nl-NL" sz="700" dirty="0">
                          <a:latin typeface="Calibri"/>
                          <a:ea typeface="Calibri"/>
                          <a:cs typeface="Calibri"/>
                        </a:rPr>
                        <a:t> team members. The </a:t>
                      </a:r>
                      <a:r>
                        <a:rPr lang="nl-NL" sz="700" dirty="0" err="1">
                          <a:latin typeface="Calibri"/>
                          <a:ea typeface="Calibri"/>
                          <a:cs typeface="Calibri"/>
                        </a:rPr>
                        <a:t>task</a:t>
                      </a:r>
                      <a:r>
                        <a:rPr lang="nl-NL" sz="700" dirty="0">
                          <a:latin typeface="Calibri"/>
                          <a:ea typeface="Calibri"/>
                          <a:cs typeface="Calibri"/>
                        </a:rPr>
                        <a:t> board </a:t>
                      </a:r>
                      <a:r>
                        <a:rPr lang="nl-NL" sz="700" dirty="0" err="1">
                          <a:latin typeface="Calibri"/>
                          <a:ea typeface="Calibri"/>
                          <a:cs typeface="Calibri"/>
                        </a:rPr>
                        <a:t>can</a:t>
                      </a:r>
                      <a:r>
                        <a:rPr lang="nl-NL" sz="700" dirty="0">
                          <a:latin typeface="Calibri"/>
                          <a:ea typeface="Calibri"/>
                          <a:cs typeface="Calibri"/>
                        </a:rPr>
                        <a:t> </a:t>
                      </a:r>
                      <a:r>
                        <a:rPr lang="nl-NL" sz="700" dirty="0" err="1">
                          <a:latin typeface="Calibri"/>
                          <a:ea typeface="Calibri"/>
                          <a:cs typeface="Calibri"/>
                        </a:rPr>
                        <a:t>be</a:t>
                      </a:r>
                      <a:r>
                        <a:rPr lang="nl-NL" sz="700" dirty="0">
                          <a:latin typeface="Calibri"/>
                          <a:ea typeface="Calibri"/>
                          <a:cs typeface="Calibri"/>
                        </a:rPr>
                        <a:t> found </a:t>
                      </a:r>
                      <a:r>
                        <a:rPr lang="nl-NL" sz="700" dirty="0">
                          <a:latin typeface="Calibri"/>
                          <a:ea typeface="Calibri"/>
                          <a:cs typeface="Calibri"/>
                          <a:hlinkClick r:id="rId4"/>
                        </a:rPr>
                        <a:t>here</a:t>
                      </a:r>
                      <a:r>
                        <a:rPr lang="nl-NL" sz="700" dirty="0">
                          <a:latin typeface="Calibri"/>
                          <a:ea typeface="Calibri"/>
                          <a:cs typeface="Calibri"/>
                        </a:rPr>
                        <a:t>.</a:t>
                      </a:r>
                    </a:p>
                    <a:p>
                      <a:endParaRPr lang="nl-NL" sz="700" dirty="0">
                        <a:latin typeface="Calibri"/>
                        <a:ea typeface="Calibri" panose="020F0502020204030204" pitchFamily="34" charset="0"/>
                        <a:cs typeface="Calibri"/>
                      </a:endParaRPr>
                    </a:p>
                    <a:p>
                      <a:r>
                        <a:rPr lang="nl-NL" sz="700" dirty="0">
                          <a:latin typeface="Calibri"/>
                          <a:ea typeface="Calibri" panose="020F0502020204030204" pitchFamily="34" charset="0"/>
                          <a:cs typeface="Calibri"/>
                        </a:rPr>
                        <a:t>In </a:t>
                      </a:r>
                      <a:r>
                        <a:rPr lang="nl-NL" sz="700" dirty="0" err="1">
                          <a:latin typeface="Calibri"/>
                          <a:ea typeface="Calibri" panose="020F0502020204030204" pitchFamily="34" charset="0"/>
                          <a:cs typeface="Calibri"/>
                        </a:rPr>
                        <a:t>my</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worklog</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you</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can</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also</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find</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clear</a:t>
                      </a:r>
                      <a:r>
                        <a:rPr lang="nl-NL" sz="700" dirty="0">
                          <a:latin typeface="Calibri"/>
                          <a:ea typeface="Calibri" panose="020F0502020204030204" pitchFamily="34" charset="0"/>
                          <a:cs typeface="Calibri"/>
                        </a:rPr>
                        <a:t> </a:t>
                      </a:r>
                      <a:r>
                        <a:rPr lang="nl-NL" sz="700" dirty="0" err="1">
                          <a:latin typeface="Calibri"/>
                          <a:ea typeface="Calibri" panose="020F0502020204030204" pitchFamily="34" charset="0"/>
                          <a:cs typeface="Calibri"/>
                        </a:rPr>
                        <a:t>tasks</a:t>
                      </a:r>
                      <a:r>
                        <a:rPr lang="nl-NL" sz="700" dirty="0">
                          <a:latin typeface="Calibri"/>
                          <a:ea typeface="Calibri" panose="020F0502020204030204" pitchFamily="34" charset="0"/>
                          <a:cs typeface="Calibri"/>
                        </a:rPr>
                        <a:t>.</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NL" sz="700" dirty="0">
                          <a:latin typeface="Calibri" panose="020F0502020204030204" pitchFamily="34" charset="0"/>
                          <a:ea typeface="Calibri" panose="020F0502020204030204" pitchFamily="34" charset="0"/>
                          <a:cs typeface="Calibri" panose="020F0502020204030204" pitchFamily="34" charset="0"/>
                        </a:rPr>
                        <a:t>Project and tasks plannings were clearly broken into phases, we discussed this in every stand up, you can see it on </a:t>
                      </a:r>
                      <a:r>
                        <a:rPr lang="en-GB" sz="700" dirty="0">
                          <a:latin typeface="Calibri" panose="020F0502020204030204" pitchFamily="34" charset="0"/>
                          <a:ea typeface="Calibri" panose="020F0502020204030204" pitchFamily="34" charset="0"/>
                          <a:cs typeface="Calibri" panose="020F0502020204030204" pitchFamily="34" charset="0"/>
                          <a:hlinkClick r:id="rId4"/>
                        </a:rPr>
                        <a:t>Azure</a:t>
                      </a:r>
                      <a:r>
                        <a:rPr lang="en-GB" sz="700" dirty="0">
                          <a:latin typeface="Calibri" panose="020F0502020204030204" pitchFamily="34" charset="0"/>
                          <a:ea typeface="Calibri" panose="020F0502020204030204" pitchFamily="34" charset="0"/>
                          <a:cs typeface="Calibri" panose="020F0502020204030204" pitchFamily="34" charset="0"/>
                        </a:rPr>
                        <a:t> and also in my worklog.</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r>
                        <a:rPr lang="en-NL" sz="700" dirty="0">
                          <a:latin typeface="Calibri" panose="020F0502020204030204" pitchFamily="34" charset="0"/>
                          <a:ea typeface="Calibri" panose="020F0502020204030204" pitchFamily="34" charset="0"/>
                          <a:cs typeface="Calibri" panose="020F0502020204030204" pitchFamily="34" charset="0"/>
                        </a:rPr>
                        <a:t>Every sprint planning was feasible, because we never lost track.</a:t>
                      </a:r>
                    </a:p>
                    <a:p>
                      <a:endParaRPr lang="en-NL" sz="700" dirty="0">
                        <a:latin typeface="Calibri" panose="020F0502020204030204" pitchFamily="34" charset="0"/>
                        <a:ea typeface="Calibri" panose="020F0502020204030204" pitchFamily="34" charset="0"/>
                        <a:cs typeface="Calibri" panose="020F0502020204030204" pitchFamily="34" charset="0"/>
                      </a:endParaRPr>
                    </a:p>
                    <a:p>
                      <a:r>
                        <a:rPr lang="en-NL" sz="700" dirty="0">
                          <a:latin typeface="Calibri" panose="020F0502020204030204" pitchFamily="34" charset="0"/>
                          <a:ea typeface="Calibri" panose="020F0502020204030204" pitchFamily="34" charset="0"/>
                          <a:cs typeface="Calibri" panose="020F0502020204030204" pitchFamily="34" charset="0"/>
                        </a:rPr>
                        <a:t>During our standups we identified risks for each tasks. During sprint plannings we put the risks / priotity on the </a:t>
                      </a:r>
                      <a:r>
                        <a:rPr lang="en-GB" sz="700" dirty="0">
                          <a:latin typeface="Calibri" panose="020F0502020204030204" pitchFamily="34" charset="0"/>
                          <a:ea typeface="Calibri" panose="020F0502020204030204" pitchFamily="34" charset="0"/>
                          <a:cs typeface="Calibri" panose="020F0502020204030204" pitchFamily="34" charset="0"/>
                          <a:hlinkClick r:id="rId5"/>
                        </a:rPr>
                        <a:t>task cards</a:t>
                      </a:r>
                      <a:r>
                        <a:rPr lang="en-NL" sz="700" dirty="0">
                          <a:latin typeface="Calibri" panose="020F0502020204030204" pitchFamily="34" charset="0"/>
                          <a:ea typeface="Calibri" panose="020F0502020204030204" pitchFamily="34" charset="0"/>
                          <a:cs typeface="Calibri" panose="020F0502020204030204" pitchFamily="34" charset="0"/>
                        </a:rPr>
                        <a:t>.</a:t>
                      </a:r>
                    </a:p>
                    <a:p>
                      <a:endParaRPr lang="en-NL" sz="700" dirty="0">
                        <a:latin typeface="Calibri" panose="020F0502020204030204" pitchFamily="34" charset="0"/>
                        <a:ea typeface="Calibri" panose="020F0502020204030204" pitchFamily="34" charset="0"/>
                        <a:cs typeface="Calibri" panose="020F0502020204030204" pitchFamily="34" charset="0"/>
                      </a:endParaRPr>
                    </a:p>
                    <a:p>
                      <a:r>
                        <a:rPr lang="en-NL" sz="700" dirty="0">
                          <a:latin typeface="Calibri" panose="020F0502020204030204" pitchFamily="34" charset="0"/>
                          <a:ea typeface="Calibri" panose="020F0502020204030204" pitchFamily="34" charset="0"/>
                          <a:cs typeface="Calibri" panose="020F0502020204030204" pitchFamily="34" charset="0"/>
                        </a:rPr>
                        <a:t>I participated in every </a:t>
                      </a:r>
                      <a:r>
                        <a:rPr lang="en-NL" sz="700" dirty="0">
                          <a:latin typeface="Calibri" panose="020F0502020204030204" pitchFamily="34" charset="0"/>
                          <a:ea typeface="Calibri" panose="020F0502020204030204" pitchFamily="34" charset="0"/>
                          <a:cs typeface="Calibri" panose="020F0502020204030204" pitchFamily="34" charset="0"/>
                          <a:hlinkClick r:id="rId6"/>
                        </a:rPr>
                        <a:t>stand-up</a:t>
                      </a:r>
                      <a:r>
                        <a:rPr lang="en-NL" sz="700" dirty="0">
                          <a:latin typeface="Calibri" panose="020F0502020204030204" pitchFamily="34" charset="0"/>
                          <a:ea typeface="Calibri" panose="020F0502020204030204" pitchFamily="34" charset="0"/>
                          <a:cs typeface="Calibri" panose="020F0502020204030204" pitchFamily="34" charset="0"/>
                        </a:rPr>
                        <a:t> and class activity. The </a:t>
                      </a:r>
                      <a:r>
                        <a:rPr lang="en-NL" sz="700" dirty="0">
                          <a:latin typeface="Calibri" panose="020F0502020204030204" pitchFamily="34" charset="0"/>
                          <a:ea typeface="Calibri" panose="020F0502020204030204" pitchFamily="34" charset="0"/>
                          <a:cs typeface="Calibri" panose="020F0502020204030204" pitchFamily="34" charset="0"/>
                          <a:hlinkClick r:id="rId3"/>
                        </a:rPr>
                        <a:t>backlog</a:t>
                      </a:r>
                      <a:r>
                        <a:rPr lang="en-NL" sz="700" dirty="0">
                          <a:latin typeface="Calibri" panose="020F0502020204030204" pitchFamily="34" charset="0"/>
                          <a:ea typeface="Calibri" panose="020F0502020204030204" pitchFamily="34" charset="0"/>
                          <a:cs typeface="Calibri" panose="020F0502020204030204" pitchFamily="34" charset="0"/>
                        </a:rPr>
                        <a:t> is very well maintained.</a:t>
                      </a:r>
                    </a:p>
                  </a:txBody>
                  <a:tcPr>
                    <a:solidFill>
                      <a:schemeClr val="accent2">
                        <a:lumMod val="20000"/>
                        <a:lumOff val="80000"/>
                      </a:schemeClr>
                    </a:solidFill>
                  </a:tcPr>
                </a:tc>
                <a:tc>
                  <a:txBody>
                    <a:bodyPr/>
                    <a:lstStyle/>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spTree>
    <p:extLst>
      <p:ext uri="{BB962C8B-B14F-4D97-AF65-F5344CB8AC3E}">
        <p14:creationId xmlns:p14="http://schemas.microsoft.com/office/powerpoint/2010/main" val="313260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professional </a:t>
            </a:r>
            <a:r>
              <a:rPr lang="en-GB" sz="1000" i="0" dirty="0" err="1"/>
              <a:t>behavior</a:t>
            </a:r>
            <a:r>
              <a:rPr lang="en-GB" sz="1000" i="0" dirty="0"/>
              <a:t> with accountability and integrity in the application of industry best practices for planning, execution and tracking work.</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1.2</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Regularly and objectively reviews progress on project and team goals and processes, reflecting on the strengths and weaknesses through project and peer reviews.</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Professional Behaviour</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3135544519"/>
              </p:ext>
            </p:extLst>
          </p:nvPr>
        </p:nvGraphicFramePr>
        <p:xfrm>
          <a:off x="7436" y="1078852"/>
          <a:ext cx="9141704" cy="4064648"/>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459581">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Poor</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a:ea typeface="Calibri"/>
                          <a:cs typeface="Calibri"/>
                        </a:rPr>
                        <a:t>Insufficient</a:t>
                      </a:r>
                      <a:endParaRPr lang="en-NL" sz="800" b="1">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098261">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Basic feedback recorded.</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poor. Feedback recorded from multiple sources.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insufficient. Feedback has action points. Feedback has reflections where applicable. Peer reviews are complete. Reflection on peer review done. Clear feedback is given to other students during the block and in the peer reviews.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sufficient.  Clear action is taken where possible on feedback received. Peer review results include detailing improvement points.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good. The feedback, reflection, action points created make sense for the project and professional development. The reflections and action points also make sense and align with SMARTER goals created as well as any project planning.</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73029964"/>
                  </a:ext>
                </a:extLst>
              </a:tr>
              <a:tr h="2506806">
                <a:tc>
                  <a:txBody>
                    <a:bodyPr/>
                    <a:lstStyle/>
                    <a:p>
                      <a:r>
                        <a:rPr lang="nl-NL" sz="700" dirty="0">
                          <a:latin typeface="Calibri"/>
                          <a:ea typeface="Calibri"/>
                          <a:cs typeface="Calibri"/>
                        </a:rPr>
                        <a:t>I </a:t>
                      </a:r>
                      <a:r>
                        <a:rPr lang="nl-NL" sz="700" dirty="0" err="1">
                          <a:latin typeface="Calibri"/>
                          <a:ea typeface="Calibri"/>
                          <a:cs typeface="Calibri"/>
                        </a:rPr>
                        <a:t>recorded</a:t>
                      </a:r>
                      <a:r>
                        <a:rPr lang="nl-NL" sz="700" dirty="0">
                          <a:latin typeface="Calibri"/>
                          <a:ea typeface="Calibri"/>
                          <a:cs typeface="Calibri"/>
                        </a:rPr>
                        <a:t> feedback </a:t>
                      </a:r>
                      <a:r>
                        <a:rPr lang="nl-NL" sz="700" dirty="0" err="1">
                          <a:latin typeface="Calibri"/>
                          <a:ea typeface="Calibri"/>
                          <a:cs typeface="Calibri"/>
                        </a:rPr>
                        <a:t>for</a:t>
                      </a:r>
                      <a:r>
                        <a:rPr lang="nl-NL" sz="700" dirty="0">
                          <a:latin typeface="Calibri"/>
                          <a:ea typeface="Calibri"/>
                          <a:cs typeface="Calibri"/>
                        </a:rPr>
                        <a:t> </a:t>
                      </a:r>
                      <a:r>
                        <a:rPr lang="nl-NL" sz="700" dirty="0" err="1">
                          <a:latin typeface="Calibri"/>
                          <a:ea typeface="Calibri"/>
                          <a:cs typeface="Calibri"/>
                        </a:rPr>
                        <a:t>every</a:t>
                      </a:r>
                      <a:r>
                        <a:rPr lang="nl-NL" sz="700" dirty="0">
                          <a:latin typeface="Calibri"/>
                          <a:ea typeface="Calibri"/>
                          <a:cs typeface="Calibri"/>
                        </a:rPr>
                        <a:t> week </a:t>
                      </a:r>
                      <a:r>
                        <a:rPr lang="nl-NL" sz="700" dirty="0" err="1">
                          <a:latin typeface="Calibri"/>
                          <a:ea typeface="Calibri"/>
                          <a:cs typeface="Calibri"/>
                        </a:rPr>
                        <a:t>and</a:t>
                      </a:r>
                      <a:r>
                        <a:rPr lang="nl-NL" sz="700" dirty="0">
                          <a:latin typeface="Calibri"/>
                          <a:ea typeface="Calibri"/>
                          <a:cs typeface="Calibri"/>
                        </a:rPr>
                        <a:t> </a:t>
                      </a:r>
                      <a:r>
                        <a:rPr lang="nl-NL" sz="700" dirty="0" err="1">
                          <a:latin typeface="Calibri"/>
                          <a:ea typeface="Calibri"/>
                          <a:cs typeface="Calibri"/>
                        </a:rPr>
                        <a:t>noted</a:t>
                      </a:r>
                      <a:r>
                        <a:rPr lang="nl-NL" sz="700" dirty="0">
                          <a:latin typeface="Calibri"/>
                          <a:ea typeface="Calibri"/>
                          <a:cs typeface="Calibri"/>
                        </a:rPr>
                        <a:t> </a:t>
                      </a:r>
                      <a:r>
                        <a:rPr lang="nl-NL" sz="700" dirty="0" err="1">
                          <a:latin typeface="Calibri"/>
                          <a:ea typeface="Calibri"/>
                          <a:cs typeface="Calibri"/>
                        </a:rPr>
                        <a:t>it</a:t>
                      </a:r>
                      <a:r>
                        <a:rPr lang="nl-NL" sz="700" dirty="0">
                          <a:latin typeface="Calibri"/>
                          <a:ea typeface="Calibri"/>
                          <a:cs typeface="Calibri"/>
                        </a:rPr>
                        <a:t> in </a:t>
                      </a:r>
                      <a:r>
                        <a:rPr lang="nl-NL" sz="700" dirty="0" err="1">
                          <a:latin typeface="Calibri"/>
                          <a:ea typeface="Calibri"/>
                          <a:cs typeface="Calibri"/>
                        </a:rPr>
                        <a:t>section</a:t>
                      </a:r>
                      <a:r>
                        <a:rPr lang="nl-NL" sz="700" dirty="0">
                          <a:latin typeface="Calibri"/>
                          <a:ea typeface="Calibri"/>
                          <a:cs typeface="Calibri"/>
                        </a:rPr>
                        <a:t> B of </a:t>
                      </a:r>
                      <a:r>
                        <a:rPr lang="nl-NL" sz="700" dirty="0" err="1">
                          <a:latin typeface="Calibri"/>
                          <a:ea typeface="Calibri"/>
                          <a:cs typeface="Calibri"/>
                        </a:rPr>
                        <a:t>this</a:t>
                      </a:r>
                      <a:r>
                        <a:rPr lang="nl-NL" sz="700" dirty="0">
                          <a:latin typeface="Calibri"/>
                          <a:ea typeface="Calibri"/>
                          <a:cs typeface="Calibri"/>
                        </a:rPr>
                        <a:t> </a:t>
                      </a:r>
                      <a:r>
                        <a:rPr lang="nl-NL" sz="700" dirty="0" err="1">
                          <a:latin typeface="Calibri"/>
                          <a:ea typeface="Calibri"/>
                          <a:cs typeface="Calibri"/>
                        </a:rPr>
                        <a:t>learning</a:t>
                      </a:r>
                      <a:r>
                        <a:rPr lang="nl-NL" sz="700" dirty="0">
                          <a:latin typeface="Calibri"/>
                          <a:ea typeface="Calibri"/>
                          <a:cs typeface="Calibri"/>
                        </a:rPr>
                        <a:t> log.</a:t>
                      </a:r>
                      <a:endParaRPr lang="en-NL" sz="700" dirty="0">
                        <a:latin typeface="Calibri"/>
                        <a:ea typeface="Calibri"/>
                        <a:cs typeface="Calibri"/>
                      </a:endParaRPr>
                    </a:p>
                    <a:p>
                      <a:endParaRPr lang="en-GB" sz="7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sz="700" dirty="0">
                          <a:latin typeface="Calibri"/>
                          <a:ea typeface="Calibri"/>
                          <a:cs typeface="Calibri"/>
                        </a:rPr>
                        <a:t>Feedback has been </a:t>
                      </a:r>
                      <a:r>
                        <a:rPr lang="nl-NL" sz="700" dirty="0" err="1">
                          <a:latin typeface="Calibri"/>
                          <a:ea typeface="Calibri"/>
                          <a:cs typeface="Calibri"/>
                        </a:rPr>
                        <a:t>recorded</a:t>
                      </a:r>
                      <a:r>
                        <a:rPr lang="nl-NL" sz="700" dirty="0">
                          <a:latin typeface="Calibri"/>
                          <a:ea typeface="Calibri"/>
                          <a:cs typeface="Calibri"/>
                        </a:rPr>
                        <a:t> </a:t>
                      </a:r>
                      <a:r>
                        <a:rPr lang="nl-NL" sz="700" dirty="0" err="1">
                          <a:latin typeface="Calibri"/>
                          <a:ea typeface="Calibri"/>
                          <a:cs typeface="Calibri"/>
                        </a:rPr>
                        <a:t>from</a:t>
                      </a:r>
                      <a:r>
                        <a:rPr lang="nl-NL" sz="700" dirty="0">
                          <a:latin typeface="Calibri"/>
                          <a:ea typeface="Calibri"/>
                          <a:cs typeface="Calibri"/>
                        </a:rPr>
                        <a:t> multiple sources. </a:t>
                      </a:r>
                      <a:r>
                        <a:rPr lang="en-GB" sz="800" dirty="0">
                          <a:latin typeface="Calibri" panose="020F0502020204030204" pitchFamily="34" charset="0"/>
                          <a:cs typeface="Calibri" panose="020F0502020204030204" pitchFamily="34" charset="0"/>
                        </a:rPr>
                        <a:t>Feedback has been gathered from self-assessments, peer  reviews, teammates and  mentor inputs.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800" dirty="0"/>
                        <a:t>Feedback has action points and   reflections. Peer reviews for week 4 and 8 are complete.</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NL" sz="7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spTree>
    <p:extLst>
      <p:ext uri="{BB962C8B-B14F-4D97-AF65-F5344CB8AC3E}">
        <p14:creationId xmlns:p14="http://schemas.microsoft.com/office/powerpoint/2010/main" val="2527659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effective professional collaboration through collegial communication, cooperation and accountability in accomplishing team goals.</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2.1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Takes responsibility within the team and contributes to the team goals in a positive and constructive manner.</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Professional Behaviour</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4116445564"/>
              </p:ext>
            </p:extLst>
          </p:nvPr>
        </p:nvGraphicFramePr>
        <p:xfrm>
          <a:off x="7436" y="1078852"/>
          <a:ext cx="9141704" cy="4064648"/>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459581">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Poor</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a:ea typeface="Calibri"/>
                          <a:cs typeface="Calibri"/>
                        </a:rPr>
                        <a:t>Insufficient</a:t>
                      </a:r>
                      <a:endParaRPr lang="en-NL" sz="800" b="1">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098261">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Participates during team meetings.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poor. Take a leadership role within the project management framework used, and guide the team members towards meeting the sprint goals. </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insufficient. Takes a fair amount of work at the shoulders, evidenced by peer review. </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sufficient.  Has a clear contribution in steering the project towards a successful completion.</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Meeting all criteria in good. Feels responsible for their team members, and helps them to improve the quality of their input. Motivates others in the team.</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73029964"/>
                  </a:ext>
                </a:extLst>
              </a:tr>
              <a:tr h="2506806">
                <a:tc>
                  <a:txBody>
                    <a:bodyPr/>
                    <a:lstStyle/>
                    <a:p>
                      <a:r>
                        <a:rPr lang="nl-NL" sz="700" dirty="0">
                          <a:latin typeface="Calibri"/>
                          <a:ea typeface="Calibri"/>
                          <a:cs typeface="Calibri"/>
                        </a:rPr>
                        <a:t>I </a:t>
                      </a:r>
                      <a:r>
                        <a:rPr lang="nl-NL" sz="700" dirty="0" err="1">
                          <a:latin typeface="Calibri"/>
                          <a:ea typeface="Calibri"/>
                          <a:cs typeface="Calibri"/>
                        </a:rPr>
                        <a:t>participated</a:t>
                      </a:r>
                      <a:r>
                        <a:rPr lang="nl-NL" sz="700" dirty="0">
                          <a:latin typeface="Calibri"/>
                          <a:ea typeface="Calibri"/>
                          <a:cs typeface="Calibri"/>
                        </a:rPr>
                        <a:t> </a:t>
                      </a:r>
                      <a:r>
                        <a:rPr lang="nl-NL" sz="700" dirty="0" err="1">
                          <a:latin typeface="Calibri"/>
                          <a:ea typeface="Calibri"/>
                          <a:cs typeface="Calibri"/>
                        </a:rPr>
                        <a:t>during</a:t>
                      </a:r>
                      <a:r>
                        <a:rPr lang="nl-NL" sz="700" dirty="0">
                          <a:latin typeface="Calibri"/>
                          <a:ea typeface="Calibri"/>
                          <a:cs typeface="Calibri"/>
                        </a:rPr>
                        <a:t> team meetings.</a:t>
                      </a:r>
                    </a:p>
                    <a:p>
                      <a:endParaRPr lang="nl-NL" sz="700" dirty="0">
                        <a:latin typeface="Calibri"/>
                        <a:ea typeface="Calibri"/>
                        <a:cs typeface="Calibri"/>
                      </a:endParaRPr>
                    </a:p>
                    <a:p>
                      <a:r>
                        <a:rPr lang="en-GB" sz="700" dirty="0">
                          <a:latin typeface="Calibri"/>
                          <a:ea typeface="Calibri"/>
                          <a:cs typeface="Calibri"/>
                          <a:hlinkClick r:id="rId3"/>
                        </a:rPr>
                        <a:t>Stand-up evidence</a:t>
                      </a:r>
                      <a:endParaRPr lang="en-NL" sz="700" dirty="0">
                        <a:latin typeface="Calibri"/>
                        <a:ea typeface="Calibri"/>
                        <a:cs typeface="Calibri"/>
                      </a:endParaRPr>
                    </a:p>
                    <a:p>
                      <a:endParaRPr lang="en-GB" sz="7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NL" sz="700" dirty="0">
                          <a:latin typeface="Calibri" panose="020F0502020204030204" pitchFamily="34" charset="0"/>
                          <a:ea typeface="Calibri" panose="020F0502020204030204" pitchFamily="34" charset="0"/>
                          <a:cs typeface="Calibri" panose="020F0502020204030204" pitchFamily="34" charset="0"/>
                        </a:rPr>
                        <a:t>I was scrum master during week 2. During the </a:t>
                      </a:r>
                      <a:r>
                        <a:rPr lang="en-NL" sz="700" dirty="0">
                          <a:latin typeface="Calibri" panose="020F0502020204030204" pitchFamily="34" charset="0"/>
                          <a:ea typeface="Calibri" panose="020F0502020204030204" pitchFamily="34" charset="0"/>
                          <a:cs typeface="Calibri" panose="020F0502020204030204" pitchFamily="34" charset="0"/>
                          <a:hlinkClick r:id="rId3"/>
                        </a:rPr>
                        <a:t>stand-ups</a:t>
                      </a:r>
                      <a:r>
                        <a:rPr lang="en-NL" sz="700" dirty="0">
                          <a:latin typeface="Calibri" panose="020F0502020204030204" pitchFamily="34" charset="0"/>
                          <a:ea typeface="Calibri" panose="020F0502020204030204" pitchFamily="34" charset="0"/>
                          <a:cs typeface="Calibri" panose="020F0502020204030204" pitchFamily="34" charset="0"/>
                        </a:rPr>
                        <a:t>, that have been recorded, I guide my team members towards meeting the sprint goals by giving everyone clear tasks.</a:t>
                      </a:r>
                    </a:p>
                  </a:txBody>
                  <a:tcPr>
                    <a:solidFill>
                      <a:schemeClr val="accent6">
                        <a:lumMod val="40000"/>
                        <a:lumOff val="60000"/>
                      </a:schemeClr>
                    </a:solidFill>
                  </a:tcPr>
                </a:tc>
                <a:tc>
                  <a:txBody>
                    <a:bodyPr/>
                    <a:lstStyle/>
                    <a:p>
                      <a:r>
                        <a:rPr lang="en-NL" sz="700" dirty="0">
                          <a:latin typeface="Calibri" panose="020F0502020204030204" pitchFamily="34" charset="0"/>
                          <a:ea typeface="Calibri" panose="020F0502020204030204" pitchFamily="34" charset="0"/>
                          <a:cs typeface="Calibri" panose="020F0502020204030204" pitchFamily="34" charset="0"/>
                        </a:rPr>
                        <a:t>I took a fair amount of work at the shoulders, which can be seen in my </a:t>
                      </a:r>
                      <a:r>
                        <a:rPr lang="en-NL" sz="700" dirty="0">
                          <a:latin typeface="Calibri" panose="020F0502020204030204" pitchFamily="34" charset="0"/>
                          <a:ea typeface="Calibri" panose="020F0502020204030204" pitchFamily="34" charset="0"/>
                          <a:cs typeface="Calibri" panose="020F0502020204030204" pitchFamily="34" charset="0"/>
                          <a:hlinkClick r:id="rId4"/>
                        </a:rPr>
                        <a:t>peer review</a:t>
                      </a:r>
                      <a:r>
                        <a:rPr lang="en-NL" sz="700" dirty="0">
                          <a:latin typeface="Calibri" panose="020F0502020204030204" pitchFamily="34" charset="0"/>
                          <a:ea typeface="Calibri" panose="020F0502020204030204" pitchFamily="34" charset="0"/>
                          <a:cs typeface="Calibri" panose="020F0502020204030204" pitchFamily="34" charset="0"/>
                        </a:rPr>
                        <a:t>.</a:t>
                      </a:r>
                    </a:p>
                  </a:txBody>
                  <a:tcPr>
                    <a:solidFill>
                      <a:srgbClr val="00FFCC"/>
                    </a:solidFill>
                  </a:tcPr>
                </a:tc>
                <a:tc>
                  <a:txBody>
                    <a:bodyPr/>
                    <a:lstStyle/>
                    <a:p>
                      <a:r>
                        <a:rPr lang="nl-NL" sz="700" dirty="0">
                          <a:latin typeface="Calibri"/>
                          <a:ea typeface="Calibri"/>
                          <a:cs typeface="Calibri"/>
                        </a:rPr>
                        <a:t>I had a </a:t>
                      </a:r>
                      <a:r>
                        <a:rPr lang="nl-NL" sz="700" dirty="0" err="1">
                          <a:latin typeface="Calibri"/>
                          <a:ea typeface="Calibri"/>
                          <a:cs typeface="Calibri"/>
                        </a:rPr>
                        <a:t>clear</a:t>
                      </a:r>
                      <a:r>
                        <a:rPr lang="nl-NL" sz="700" dirty="0">
                          <a:latin typeface="Calibri"/>
                          <a:ea typeface="Calibri"/>
                          <a:cs typeface="Calibri"/>
                        </a:rPr>
                        <a:t> </a:t>
                      </a:r>
                      <a:r>
                        <a:rPr lang="nl-NL" sz="700" dirty="0" err="1">
                          <a:latin typeface="Calibri"/>
                          <a:ea typeface="Calibri"/>
                          <a:cs typeface="Calibri"/>
                        </a:rPr>
                        <a:t>contribution</a:t>
                      </a:r>
                      <a:r>
                        <a:rPr lang="nl-NL" sz="700" dirty="0">
                          <a:latin typeface="Calibri"/>
                          <a:ea typeface="Calibri"/>
                          <a:cs typeface="Calibri"/>
                        </a:rPr>
                        <a:t> in steering </a:t>
                      </a:r>
                      <a:r>
                        <a:rPr lang="nl-NL" sz="700" dirty="0" err="1">
                          <a:latin typeface="Calibri"/>
                          <a:ea typeface="Calibri"/>
                          <a:cs typeface="Calibri"/>
                        </a:rPr>
                        <a:t>the</a:t>
                      </a:r>
                      <a:r>
                        <a:rPr lang="nl-NL" sz="700" dirty="0">
                          <a:latin typeface="Calibri"/>
                          <a:ea typeface="Calibri"/>
                          <a:cs typeface="Calibri"/>
                        </a:rPr>
                        <a:t> project </a:t>
                      </a:r>
                      <a:r>
                        <a:rPr lang="nl-NL" sz="700" dirty="0" err="1">
                          <a:latin typeface="Calibri"/>
                          <a:ea typeface="Calibri"/>
                          <a:cs typeface="Calibri"/>
                        </a:rPr>
                        <a:t>towards</a:t>
                      </a:r>
                      <a:r>
                        <a:rPr lang="nl-NL" sz="700" dirty="0">
                          <a:latin typeface="Calibri"/>
                          <a:ea typeface="Calibri"/>
                          <a:cs typeface="Calibri"/>
                        </a:rPr>
                        <a:t> a </a:t>
                      </a:r>
                      <a:r>
                        <a:rPr lang="nl-NL" sz="700" dirty="0" err="1">
                          <a:latin typeface="Calibri"/>
                          <a:ea typeface="Calibri"/>
                          <a:cs typeface="Calibri"/>
                        </a:rPr>
                        <a:t>successful</a:t>
                      </a:r>
                      <a:r>
                        <a:rPr lang="nl-NL" sz="700" dirty="0">
                          <a:latin typeface="Calibri"/>
                          <a:ea typeface="Calibri"/>
                          <a:cs typeface="Calibri"/>
                        </a:rPr>
                        <a:t> </a:t>
                      </a:r>
                      <a:r>
                        <a:rPr lang="nl-NL" sz="700" dirty="0" err="1">
                          <a:latin typeface="Calibri"/>
                          <a:ea typeface="Calibri"/>
                          <a:cs typeface="Calibri"/>
                        </a:rPr>
                        <a:t>completion</a:t>
                      </a:r>
                      <a:r>
                        <a:rPr lang="nl-NL" sz="700" dirty="0">
                          <a:latin typeface="Calibri"/>
                          <a:ea typeface="Calibri"/>
                          <a:cs typeface="Calibri"/>
                        </a:rPr>
                        <a:t>. I </a:t>
                      </a:r>
                      <a:r>
                        <a:rPr lang="nl-NL" sz="700" dirty="0" err="1">
                          <a:latin typeface="Calibri"/>
                          <a:ea typeface="Calibri"/>
                          <a:cs typeface="Calibri"/>
                        </a:rPr>
                        <a:t>helped</a:t>
                      </a:r>
                      <a:r>
                        <a:rPr lang="nl-NL" sz="700" dirty="0">
                          <a:latin typeface="Calibri"/>
                          <a:ea typeface="Calibri"/>
                          <a:cs typeface="Calibri"/>
                        </a:rPr>
                        <a:t> </a:t>
                      </a:r>
                      <a:r>
                        <a:rPr lang="nl-NL" sz="700" dirty="0" err="1">
                          <a:latin typeface="Calibri"/>
                          <a:ea typeface="Calibri"/>
                          <a:cs typeface="Calibri"/>
                        </a:rPr>
                        <a:t>my</a:t>
                      </a:r>
                      <a:r>
                        <a:rPr lang="nl-NL" sz="700" dirty="0">
                          <a:latin typeface="Calibri"/>
                          <a:ea typeface="Calibri"/>
                          <a:cs typeface="Calibri"/>
                        </a:rPr>
                        <a:t> team members </a:t>
                      </a:r>
                      <a:r>
                        <a:rPr lang="nl-NL" sz="700" dirty="0" err="1">
                          <a:latin typeface="Calibri"/>
                          <a:ea typeface="Calibri"/>
                          <a:cs typeface="Calibri"/>
                        </a:rPr>
                        <a:t>when</a:t>
                      </a:r>
                      <a:r>
                        <a:rPr lang="nl-NL" sz="700" dirty="0">
                          <a:latin typeface="Calibri"/>
                          <a:ea typeface="Calibri"/>
                          <a:cs typeface="Calibri"/>
                        </a:rPr>
                        <a:t> </a:t>
                      </a:r>
                      <a:r>
                        <a:rPr lang="nl-NL" sz="700" dirty="0" err="1">
                          <a:latin typeface="Calibri"/>
                          <a:ea typeface="Calibri"/>
                          <a:cs typeface="Calibri"/>
                        </a:rPr>
                        <a:t>needed</a:t>
                      </a:r>
                      <a:r>
                        <a:rPr lang="nl-NL" sz="700" dirty="0">
                          <a:latin typeface="Calibri"/>
                          <a:ea typeface="Calibri"/>
                          <a:cs typeface="Calibri"/>
                        </a:rPr>
                        <a:t> </a:t>
                      </a:r>
                      <a:r>
                        <a:rPr lang="nl-NL" sz="700" dirty="0" err="1">
                          <a:latin typeface="Calibri"/>
                          <a:ea typeface="Calibri"/>
                          <a:cs typeface="Calibri"/>
                        </a:rPr>
                        <a:t>and</a:t>
                      </a:r>
                      <a:r>
                        <a:rPr lang="nl-NL" sz="700" dirty="0">
                          <a:latin typeface="Calibri"/>
                          <a:ea typeface="Calibri"/>
                          <a:cs typeface="Calibri"/>
                        </a:rPr>
                        <a:t> </a:t>
                      </a:r>
                      <a:r>
                        <a:rPr lang="nl-NL" sz="700" dirty="0" err="1">
                          <a:latin typeface="Calibri"/>
                          <a:ea typeface="Calibri"/>
                          <a:cs typeface="Calibri"/>
                        </a:rPr>
                        <a:t>completed</a:t>
                      </a:r>
                      <a:r>
                        <a:rPr lang="nl-NL" sz="700" dirty="0">
                          <a:latin typeface="Calibri"/>
                          <a:ea typeface="Calibri"/>
                          <a:cs typeface="Calibri"/>
                        </a:rPr>
                        <a:t> </a:t>
                      </a:r>
                      <a:r>
                        <a:rPr lang="nl-NL" sz="700" dirty="0" err="1">
                          <a:latin typeface="Calibri"/>
                          <a:ea typeface="Calibri"/>
                          <a:cs typeface="Calibri"/>
                        </a:rPr>
                        <a:t>all</a:t>
                      </a:r>
                      <a:r>
                        <a:rPr lang="nl-NL" sz="700" dirty="0">
                          <a:latin typeface="Calibri"/>
                          <a:ea typeface="Calibri"/>
                          <a:cs typeface="Calibri"/>
                        </a:rPr>
                        <a:t> of </a:t>
                      </a:r>
                      <a:r>
                        <a:rPr lang="nl-NL" sz="700" dirty="0" err="1">
                          <a:latin typeface="Calibri"/>
                          <a:ea typeface="Calibri"/>
                          <a:cs typeface="Calibri"/>
                        </a:rPr>
                        <a:t>my</a:t>
                      </a:r>
                      <a:r>
                        <a:rPr lang="nl-NL" sz="700" dirty="0">
                          <a:latin typeface="Calibri"/>
                          <a:ea typeface="Calibri"/>
                          <a:cs typeface="Calibri"/>
                        </a:rPr>
                        <a:t> </a:t>
                      </a:r>
                      <a:r>
                        <a:rPr lang="nl-NL" sz="700" dirty="0" err="1">
                          <a:latin typeface="Calibri"/>
                          <a:ea typeface="Calibri"/>
                          <a:cs typeface="Calibri"/>
                        </a:rPr>
                        <a:t>tasks</a:t>
                      </a:r>
                      <a:r>
                        <a:rPr lang="nl-NL" sz="700" dirty="0">
                          <a:latin typeface="Calibri"/>
                          <a:ea typeface="Calibri"/>
                          <a:cs typeface="Calibri"/>
                        </a:rPr>
                        <a:t>.</a:t>
                      </a:r>
                    </a:p>
                    <a:p>
                      <a:endParaRPr lang="nl-NL" sz="700" dirty="0">
                        <a:latin typeface="Calibri"/>
                        <a:ea typeface="Calibri" panose="020F0502020204030204" pitchFamily="34" charset="0"/>
                        <a:cs typeface="Calibri"/>
                      </a:endParaRPr>
                    </a:p>
                    <a:p>
                      <a:r>
                        <a:rPr lang="en-NL" sz="700" dirty="0">
                          <a:latin typeface="Calibri" panose="020F0502020204030204" pitchFamily="34" charset="0"/>
                          <a:ea typeface="Calibri" panose="020F0502020204030204" pitchFamily="34" charset="0"/>
                          <a:cs typeface="Calibri" panose="020F0502020204030204" pitchFamily="34" charset="0"/>
                          <a:hlinkClick r:id="rId4"/>
                        </a:rPr>
                        <a:t>peer review</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sz="700" dirty="0" err="1">
                          <a:latin typeface="Calibri"/>
                          <a:ea typeface="Calibri"/>
                          <a:cs typeface="Calibri"/>
                        </a:rPr>
                        <a:t>During</a:t>
                      </a:r>
                      <a:r>
                        <a:rPr lang="nl-NL" sz="700" dirty="0">
                          <a:latin typeface="Calibri"/>
                          <a:ea typeface="Calibri"/>
                          <a:cs typeface="Calibri"/>
                        </a:rPr>
                        <a:t> </a:t>
                      </a:r>
                      <a:r>
                        <a:rPr lang="nl-NL" sz="700" dirty="0" err="1">
                          <a:latin typeface="Calibri"/>
                          <a:ea typeface="Calibri"/>
                          <a:cs typeface="Calibri"/>
                        </a:rPr>
                        <a:t>the</a:t>
                      </a:r>
                      <a:r>
                        <a:rPr lang="nl-NL" sz="700" dirty="0">
                          <a:latin typeface="Calibri"/>
                          <a:ea typeface="Calibri"/>
                          <a:cs typeface="Calibri"/>
                        </a:rPr>
                        <a:t> </a:t>
                      </a:r>
                      <a:r>
                        <a:rPr lang="nl-NL" sz="700" dirty="0">
                          <a:latin typeface="Calibri"/>
                          <a:ea typeface="Calibri"/>
                          <a:cs typeface="Calibri"/>
                          <a:hlinkClick r:id="rId5"/>
                        </a:rPr>
                        <a:t>stand-ups</a:t>
                      </a:r>
                      <a:r>
                        <a:rPr lang="nl-NL" sz="700" dirty="0">
                          <a:latin typeface="Calibri"/>
                          <a:ea typeface="Calibri"/>
                          <a:cs typeface="Calibri"/>
                        </a:rPr>
                        <a:t>, </a:t>
                      </a:r>
                      <a:r>
                        <a:rPr lang="nl-NL" sz="700" dirty="0" err="1">
                          <a:latin typeface="Calibri"/>
                          <a:ea typeface="Calibri"/>
                          <a:cs typeface="Calibri"/>
                        </a:rPr>
                        <a:t>that</a:t>
                      </a:r>
                      <a:r>
                        <a:rPr lang="nl-NL" sz="700" dirty="0">
                          <a:latin typeface="Calibri"/>
                          <a:ea typeface="Calibri"/>
                          <a:cs typeface="Calibri"/>
                        </a:rPr>
                        <a:t> have been </a:t>
                      </a:r>
                      <a:r>
                        <a:rPr lang="nl-NL" sz="700" dirty="0" err="1">
                          <a:latin typeface="Calibri"/>
                          <a:ea typeface="Calibri"/>
                          <a:cs typeface="Calibri"/>
                        </a:rPr>
                        <a:t>recorded</a:t>
                      </a:r>
                      <a:r>
                        <a:rPr lang="nl-NL" sz="700" dirty="0">
                          <a:latin typeface="Calibri"/>
                          <a:ea typeface="Calibri"/>
                          <a:cs typeface="Calibri"/>
                        </a:rPr>
                        <a:t>, I </a:t>
                      </a:r>
                      <a:r>
                        <a:rPr lang="nl-NL" sz="700" dirty="0" err="1">
                          <a:latin typeface="Calibri"/>
                          <a:ea typeface="Calibri"/>
                          <a:cs typeface="Calibri"/>
                        </a:rPr>
                        <a:t>felt</a:t>
                      </a:r>
                      <a:r>
                        <a:rPr lang="nl-NL" sz="700" dirty="0">
                          <a:latin typeface="Calibri"/>
                          <a:ea typeface="Calibri"/>
                          <a:cs typeface="Calibri"/>
                        </a:rPr>
                        <a:t> </a:t>
                      </a:r>
                      <a:r>
                        <a:rPr lang="nl-NL" sz="700" dirty="0" err="1">
                          <a:latin typeface="Calibri"/>
                          <a:ea typeface="Calibri"/>
                          <a:cs typeface="Calibri"/>
                        </a:rPr>
                        <a:t>responsible</a:t>
                      </a:r>
                      <a:r>
                        <a:rPr lang="nl-NL" sz="700" dirty="0">
                          <a:latin typeface="Calibri"/>
                          <a:ea typeface="Calibri"/>
                          <a:cs typeface="Calibri"/>
                        </a:rPr>
                        <a:t> </a:t>
                      </a:r>
                      <a:r>
                        <a:rPr lang="nl-NL" sz="700" dirty="0" err="1">
                          <a:latin typeface="Calibri"/>
                          <a:ea typeface="Calibri"/>
                          <a:cs typeface="Calibri"/>
                        </a:rPr>
                        <a:t>for</a:t>
                      </a:r>
                      <a:r>
                        <a:rPr lang="nl-NL" sz="700" dirty="0">
                          <a:latin typeface="Calibri"/>
                          <a:ea typeface="Calibri"/>
                          <a:cs typeface="Calibri"/>
                        </a:rPr>
                        <a:t> </a:t>
                      </a:r>
                      <a:r>
                        <a:rPr lang="nl-NL" sz="700" dirty="0" err="1">
                          <a:latin typeface="Calibri"/>
                          <a:ea typeface="Calibri"/>
                          <a:cs typeface="Calibri"/>
                        </a:rPr>
                        <a:t>my</a:t>
                      </a:r>
                      <a:r>
                        <a:rPr lang="nl-NL" sz="700" dirty="0">
                          <a:latin typeface="Calibri"/>
                          <a:ea typeface="Calibri"/>
                          <a:cs typeface="Calibri"/>
                        </a:rPr>
                        <a:t> team members, </a:t>
                      </a:r>
                      <a:r>
                        <a:rPr lang="nl-NL" sz="700" dirty="0" err="1">
                          <a:latin typeface="Calibri"/>
                          <a:ea typeface="Calibri"/>
                          <a:cs typeface="Calibri"/>
                        </a:rPr>
                        <a:t>and</a:t>
                      </a:r>
                      <a:r>
                        <a:rPr lang="nl-NL" sz="700" dirty="0">
                          <a:latin typeface="Calibri"/>
                          <a:ea typeface="Calibri"/>
                          <a:cs typeface="Calibri"/>
                        </a:rPr>
                        <a:t> </a:t>
                      </a:r>
                      <a:r>
                        <a:rPr lang="nl-NL" sz="700" dirty="0" err="1">
                          <a:latin typeface="Calibri"/>
                          <a:ea typeface="Calibri"/>
                          <a:cs typeface="Calibri"/>
                        </a:rPr>
                        <a:t>helped</a:t>
                      </a:r>
                      <a:r>
                        <a:rPr lang="nl-NL" sz="700" dirty="0">
                          <a:latin typeface="Calibri"/>
                          <a:ea typeface="Calibri"/>
                          <a:cs typeface="Calibri"/>
                        </a:rPr>
                        <a:t> </a:t>
                      </a:r>
                      <a:r>
                        <a:rPr lang="nl-NL" sz="700" dirty="0" err="1">
                          <a:latin typeface="Calibri"/>
                          <a:ea typeface="Calibri"/>
                          <a:cs typeface="Calibri"/>
                        </a:rPr>
                        <a:t>them</a:t>
                      </a:r>
                      <a:r>
                        <a:rPr lang="nl-NL" sz="700" dirty="0">
                          <a:latin typeface="Calibri"/>
                          <a:ea typeface="Calibri"/>
                          <a:cs typeface="Calibri"/>
                        </a:rPr>
                        <a:t> </a:t>
                      </a:r>
                      <a:r>
                        <a:rPr lang="nl-NL" sz="700" dirty="0" err="1">
                          <a:latin typeface="Calibri"/>
                          <a:ea typeface="Calibri"/>
                          <a:cs typeface="Calibri"/>
                        </a:rPr>
                        <a:t>to</a:t>
                      </a:r>
                      <a:r>
                        <a:rPr lang="nl-NL" sz="700" dirty="0">
                          <a:latin typeface="Calibri"/>
                          <a:ea typeface="Calibri"/>
                          <a:cs typeface="Calibri"/>
                        </a:rPr>
                        <a:t> </a:t>
                      </a:r>
                      <a:r>
                        <a:rPr lang="nl-NL" sz="700" dirty="0" err="1">
                          <a:latin typeface="Calibri"/>
                          <a:ea typeface="Calibri"/>
                          <a:cs typeface="Calibri"/>
                        </a:rPr>
                        <a:t>improve</a:t>
                      </a:r>
                      <a:r>
                        <a:rPr lang="nl-NL" sz="700" dirty="0">
                          <a:latin typeface="Calibri"/>
                          <a:ea typeface="Calibri"/>
                          <a:cs typeface="Calibri"/>
                        </a:rPr>
                        <a:t> </a:t>
                      </a:r>
                      <a:r>
                        <a:rPr lang="nl-NL" sz="700" dirty="0" err="1">
                          <a:latin typeface="Calibri"/>
                          <a:ea typeface="Calibri"/>
                          <a:cs typeface="Calibri"/>
                        </a:rPr>
                        <a:t>the</a:t>
                      </a:r>
                      <a:r>
                        <a:rPr lang="nl-NL" sz="700" dirty="0">
                          <a:latin typeface="Calibri"/>
                          <a:ea typeface="Calibri"/>
                          <a:cs typeface="Calibri"/>
                        </a:rPr>
                        <a:t> </a:t>
                      </a:r>
                      <a:r>
                        <a:rPr lang="nl-NL" sz="700" dirty="0" err="1">
                          <a:latin typeface="Calibri"/>
                          <a:ea typeface="Calibri"/>
                          <a:cs typeface="Calibri"/>
                        </a:rPr>
                        <a:t>quality</a:t>
                      </a:r>
                      <a:r>
                        <a:rPr lang="nl-NL" sz="700" dirty="0">
                          <a:latin typeface="Calibri"/>
                          <a:ea typeface="Calibri"/>
                          <a:cs typeface="Calibri"/>
                        </a:rPr>
                        <a:t> of </a:t>
                      </a:r>
                      <a:r>
                        <a:rPr lang="nl-NL" sz="700" dirty="0" err="1">
                          <a:latin typeface="Calibri"/>
                          <a:ea typeface="Calibri"/>
                          <a:cs typeface="Calibri"/>
                        </a:rPr>
                        <a:t>their</a:t>
                      </a:r>
                      <a:r>
                        <a:rPr lang="nl-NL" sz="700" dirty="0">
                          <a:latin typeface="Calibri"/>
                          <a:ea typeface="Calibri"/>
                          <a:cs typeface="Calibri"/>
                        </a:rPr>
                        <a:t> input.</a:t>
                      </a:r>
                      <a:endParaRPr lang="en-GB" sz="700" dirty="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NL" sz="700" dirty="0">
                        <a:latin typeface="Calibri" panose="020F0502020204030204" pitchFamily="34" charset="0"/>
                        <a:ea typeface="Calibri" panose="020F0502020204030204" pitchFamily="34" charset="0"/>
                        <a:cs typeface="Calibri" panose="020F0502020204030204" pitchFamily="34" charset="0"/>
                      </a:endParaRPr>
                    </a:p>
                    <a:p>
                      <a:r>
                        <a:rPr lang="en-NL" sz="700" dirty="0">
                          <a:latin typeface="Calibri" panose="020F0502020204030204" pitchFamily="34" charset="0"/>
                          <a:ea typeface="Calibri" panose="020F0502020204030204" pitchFamily="34" charset="0"/>
                          <a:cs typeface="Calibri" panose="020F0502020204030204" pitchFamily="34" charset="0"/>
                          <a:hlinkClick r:id="rId4"/>
                        </a:rPr>
                        <a:t>peer review</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spTree>
    <p:extLst>
      <p:ext uri="{BB962C8B-B14F-4D97-AF65-F5344CB8AC3E}">
        <p14:creationId xmlns:p14="http://schemas.microsoft.com/office/powerpoint/2010/main" val="383724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3</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the ability to produce high quality, well documented, production ready code that can be used by stakeholders outside of the development environment.​</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3.1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The student demonstrates the capability to individually produce high quality industry standard code and works in a group to produce a package that can be used by stakeholders outside of the dev environment.</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Production Ready Code</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567265961"/>
              </p:ext>
            </p:extLst>
          </p:nvPr>
        </p:nvGraphicFramePr>
        <p:xfrm>
          <a:off x="7436" y="1078852"/>
          <a:ext cx="9141704" cy="5077301"/>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459581">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Poor</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a:ea typeface="Calibri"/>
                          <a:cs typeface="Calibri"/>
                        </a:rPr>
                        <a:t>Insufficient</a:t>
                      </a:r>
                      <a:endParaRPr lang="en-NL" sz="800" b="1">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098261">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Modular code has been published in the required GitHub repository as python (.</a:t>
                      </a:r>
                      <a:r>
                        <a:rPr lang="en-GB" sz="700" dirty="0" err="1">
                          <a:latin typeface="Calibri" panose="020F0502020204030204" pitchFamily="34" charset="0"/>
                          <a:ea typeface="Calibri" panose="020F0502020204030204" pitchFamily="34" charset="0"/>
                          <a:cs typeface="Calibri" panose="020F0502020204030204" pitchFamily="34" charset="0"/>
                        </a:rPr>
                        <a:t>py</a:t>
                      </a:r>
                      <a:r>
                        <a:rPr lang="en-GB" sz="700" dirty="0">
                          <a:latin typeface="Calibri" panose="020F0502020204030204" pitchFamily="34" charset="0"/>
                          <a:ea typeface="Calibri" panose="020F0502020204030204" pitchFamily="34" charset="0"/>
                          <a:cs typeface="Calibri" panose="020F0502020204030204" pitchFamily="34" charset="0"/>
                        </a:rPr>
                        <a:t>) scripts/modules. No clear/consistent adherence to PEP8 guidelines. Individual  Authorship of each function and or module is clearly indicated. A plan for the structure on contents of the package is present.</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Poor are met. The student works toward the production of high quality industry standard code through the use of virtual environments (created using tools described in the project brief). Best practice folder structures for the delivered package have been used, and all required dependencies are clear. The student creates and uses functions and modules </a:t>
                      </a:r>
                      <a:r>
                        <a:rPr lang="en-GB" sz="700" dirty="0" err="1">
                          <a:latin typeface="Calibri" panose="020F0502020204030204" pitchFamily="34" charset="0"/>
                          <a:ea typeface="Calibri" panose="020F0502020204030204" pitchFamily="34" charset="0"/>
                          <a:cs typeface="Calibri" panose="020F0502020204030204" pitchFamily="34" charset="0"/>
                        </a:rPr>
                        <a:t>appropriatley</a:t>
                      </a:r>
                      <a:r>
                        <a:rPr lang="en-GB" sz="700" dirty="0">
                          <a:latin typeface="Calibri" panose="020F0502020204030204" pitchFamily="34" charset="0"/>
                          <a:ea typeface="Calibri" panose="020F0502020204030204" pitchFamily="34" charset="0"/>
                          <a:cs typeface="Calibri" panose="020F0502020204030204" pitchFamily="34" charset="0"/>
                        </a:rPr>
                        <a:t> according to industry standards.  Most scripts comply with PEP8 guidelines.</a:t>
                      </a: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Insufficient are met. The group has produced and built a shareable package that addresses the requirements set out in the creative brief and that can be installed and run outside of the development environment (on any PC within reason). The student works toward creating production ready code through the use of unit tests. Each group member has written at least one appropriate unit test for a function/module they wrote. All scripts comply with PEP8 guidelines.</a:t>
                      </a: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Sufficient are met. The codebase has been extensively tested; unit tests have been written for most functions (coverage of &gt;60%). Static type checking has been implemented to improve code reliability and ease of collaboration. Appropriate resource management has been implemented such that the code base or parts of it run on CPU or GPU devices as appropriate depending on the </a:t>
                      </a:r>
                      <a:r>
                        <a:rPr lang="en-GB" sz="700" dirty="0" err="1">
                          <a:latin typeface="Calibri" panose="020F0502020204030204" pitchFamily="34" charset="0"/>
                          <a:ea typeface="Calibri" panose="020F0502020204030204" pitchFamily="34" charset="0"/>
                          <a:cs typeface="Calibri" panose="020F0502020204030204" pitchFamily="34" charset="0"/>
                        </a:rPr>
                        <a:t>availabilty</a:t>
                      </a:r>
                      <a:r>
                        <a:rPr lang="en-GB" sz="700" dirty="0">
                          <a:latin typeface="Calibri" panose="020F0502020204030204" pitchFamily="34" charset="0"/>
                          <a:ea typeface="Calibri" panose="020F0502020204030204" pitchFamily="34" charset="0"/>
                          <a:cs typeface="Calibri" panose="020F0502020204030204" pitchFamily="34" charset="0"/>
                        </a:rPr>
                        <a:t> of the resources within the system where the code is run.</a:t>
                      </a: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Good are met. Automated CI (continuous integration) techniques have been used to enforce correct code formatting and best practice. All functions and scripts have </a:t>
                      </a:r>
                      <a:r>
                        <a:rPr lang="en-GB" sz="700" dirty="0" err="1">
                          <a:latin typeface="Calibri" panose="020F0502020204030204" pitchFamily="34" charset="0"/>
                          <a:ea typeface="Calibri" panose="020F0502020204030204" pitchFamily="34" charset="0"/>
                          <a:cs typeface="Calibri" panose="020F0502020204030204" pitchFamily="34" charset="0"/>
                        </a:rPr>
                        <a:t>comprhensive</a:t>
                      </a:r>
                      <a:r>
                        <a:rPr lang="en-GB" sz="700" dirty="0">
                          <a:latin typeface="Calibri" panose="020F0502020204030204" pitchFamily="34" charset="0"/>
                          <a:ea typeface="Calibri" panose="020F0502020204030204" pitchFamily="34" charset="0"/>
                          <a:cs typeface="Calibri" panose="020F0502020204030204" pitchFamily="34" charset="0"/>
                        </a:rPr>
                        <a:t> and appropriate unit tests and type checking (coverage &gt; 85%). The package can run on any system through the use of the submitted Docker container.</a:t>
                      </a:r>
                    </a:p>
                  </a:txBody>
                  <a:tcPr>
                    <a:solidFill>
                      <a:schemeClr val="tx1">
                        <a:lumMod val="20000"/>
                        <a:lumOff val="80000"/>
                      </a:schemeClr>
                    </a:solidFill>
                  </a:tcPr>
                </a:tc>
                <a:extLst>
                  <a:ext uri="{0D108BD9-81ED-4DB2-BD59-A6C34878D82A}">
                    <a16:rowId xmlns:a16="http://schemas.microsoft.com/office/drawing/2014/main" val="173029964"/>
                  </a:ext>
                </a:extLst>
              </a:tr>
              <a:tr h="2506806">
                <a:tc>
                  <a:txBody>
                    <a:bodyPr/>
                    <a:lstStyle/>
                    <a:p>
                      <a:pPr rtl="0"/>
                      <a:r>
                        <a:rPr lang="en-GB" sz="800" dirty="0">
                          <a:effectLst/>
                        </a:rPr>
                        <a:t>This is our </a:t>
                      </a:r>
                      <a:r>
                        <a:rPr lang="en-GB" sz="800" dirty="0">
                          <a:effectLst/>
                          <a:hlinkClick r:id="rId3" tooltip="https://github.com/bredauniversityadsai/2023-24d-fai2-adsai-group-cv-3/blob/89d143aea9e0b81eb150d26fda16b399f75ba7e1/src/model_registration.py"/>
                        </a:rPr>
                        <a:t>GitHub   repository</a:t>
                      </a:r>
                      <a:r>
                        <a:rPr lang="en-GB" sz="800" dirty="0">
                          <a:effectLst/>
                        </a:rPr>
                        <a:t>.   This is our </a:t>
                      </a:r>
                      <a:r>
                        <a:rPr lang="en-GB" sz="800" dirty="0">
                          <a:effectLst/>
                          <a:hlinkClick r:id="rId4" tooltip="https://github.com/bredauniversityadsai/2023-24d-fai2-adsai-group-cv-3/tree/8a5d9834db59ac0d087b2bbb4997d4202cb49066/src"/>
                        </a:rPr>
                        <a:t>src   folder</a:t>
                      </a:r>
                      <a:r>
                        <a:rPr lang="en-GB" sz="800" dirty="0">
                          <a:effectLst/>
                        </a:rPr>
                        <a:t>  with python scripts. There is individual authorship of every script  indicated.  </a:t>
                      </a:r>
                      <a:r>
                        <a:rPr lang="en-GB" sz="800" dirty="0">
                          <a:effectLst/>
                          <a:hlinkClick r:id="rId5" tooltip="https://github.com/bredauniversityadsai/2023-24d-fai2-adsai-group-cv-3/blob/8a5d9834db59ac0d087b2bbb4997d4202cb49066/python_package_structure_plan.md"/>
                        </a:rPr>
                        <a:t>This   is the plan </a:t>
                      </a:r>
                      <a:r>
                        <a:rPr lang="en-GB" sz="800" dirty="0">
                          <a:effectLst/>
                        </a:rPr>
                        <a:t>for   the structure on contents of the package.</a:t>
                      </a:r>
                    </a:p>
                    <a:p>
                      <a:pPr rtl="0"/>
                      <a:r>
                        <a:rPr lang="en-GB" sz="800" dirty="0">
                          <a:effectLst/>
                        </a:rPr>
                        <a:t> </a:t>
                      </a:r>
                    </a:p>
                    <a:p>
                      <a:pPr rtl="0"/>
                      <a:r>
                        <a:rPr lang="en-GB" sz="800" dirty="0">
                          <a:effectLst/>
                        </a:rPr>
                        <a:t>I have authorship on </a:t>
                      </a:r>
                      <a:r>
                        <a:rPr lang="en-GB" sz="800" dirty="0">
                          <a:effectLst/>
                          <a:hlinkClick r:id="rId6" tooltip="https://github.com/bredauniversityadsai/2023-24d-fai2-adsai-group-cv-3/blob/89d143aea9e0b81eb150d26fda16b399f75ba7e1/src/model_registration.py"/>
                        </a:rPr>
                        <a:t>landmark_detection.py</a:t>
                      </a:r>
                      <a:endParaRPr lang="en-GB" sz="800" dirty="0">
                        <a:effectLst/>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rtl="0"/>
                      <a:r>
                        <a:rPr lang="en-GB" sz="800" dirty="0">
                          <a:effectLst/>
                        </a:rPr>
                        <a:t>High quality industry standard   code is produced through   the use of  virtual environments. I used the environment created using the </a:t>
                      </a:r>
                      <a:r>
                        <a:rPr lang="en-GB" sz="800" dirty="0">
                          <a:effectLst/>
                          <a:hlinkClick r:id="rId7" tooltip="https://github.com/bredauniversityadsai/2023-24d-fai2-adsai-group-cv-3/blob/89d143aea9e0b81eb150d26fda16b399f75ba7e1/pyproject.toml"/>
                        </a:rPr>
                        <a:t>pyproject.toml   </a:t>
                      </a:r>
                      <a:r>
                        <a:rPr lang="en-GB" sz="800" dirty="0">
                          <a:effectLst/>
                        </a:rPr>
                        <a:t>file.</a:t>
                      </a:r>
                    </a:p>
                    <a:p>
                      <a:pPr rtl="0"/>
                      <a:r>
                        <a:rPr lang="en-GB" sz="800" dirty="0">
                          <a:effectLst/>
                        </a:rPr>
                        <a:t>We used poetry and Azure </a:t>
                      </a:r>
                      <a:r>
                        <a:rPr lang="en-GB" sz="800" dirty="0">
                          <a:effectLst/>
                          <a:hlinkClick r:id="rId8" tooltip="https://ml.azure.com/environments/newcv3environment4/version/16?wsid=/subscriptions/0a94de80-6d3b-49f2-b3e9-ec5818862801/resourcegroups/buas-y2/providers/microsoft.machinelearningservices/workspaces/cv3&amp;tid=0a33589b-0036-4fe8-a829-3ed0926af886"/>
                        </a:rPr>
                        <a:t>newCV3environment4</a:t>
                      </a:r>
                      <a:r>
                        <a:rPr lang="en-GB" sz="800" dirty="0">
                          <a:effectLst/>
                        </a:rPr>
                        <a:t> and </a:t>
                      </a:r>
                      <a:r>
                        <a:rPr lang="en-GB" sz="800" dirty="0">
                          <a:effectLst/>
                          <a:hlinkClick r:id="rId9" tooltip="https://ml.azure.com/environments/newcv3environment3/version/16?wsid=/subscriptions/0a94de80-6d3b-49f2-b3e9-ec5818862801/resourcegroups/buas-y2/providers/microsoft.machinelearningservices/workspaces/cv3&amp;tid=0a33589b-0036-4fe8-a829-3ed0926af886"/>
                        </a:rPr>
                        <a:t>NewCV3environment3</a:t>
                      </a:r>
                      <a:r>
                        <a:rPr lang="en-GB" sz="800" dirty="0">
                          <a:effectLst/>
                        </a:rPr>
                        <a:t> environments.</a:t>
                      </a:r>
                    </a:p>
                    <a:p>
                      <a:pPr rtl="0"/>
                      <a:r>
                        <a:rPr lang="en-GB" sz="800" dirty="0">
                          <a:effectLst/>
                        </a:rPr>
                        <a:t>Best practice folder structures   for the delivered package have been used, and all required dependencies are   clear.</a:t>
                      </a:r>
                    </a:p>
                    <a:p>
                      <a:pPr rtl="0"/>
                      <a:r>
                        <a:rPr lang="en-GB" sz="800" dirty="0">
                          <a:effectLst/>
                        </a:rPr>
                        <a:t>I create and use functions and   modules appropriately according to industry standards. Scripts comply with   PEP8 guidelines.</a:t>
                      </a:r>
                    </a:p>
                  </a:txBody>
                  <a:tcPr>
                    <a:solidFill>
                      <a:schemeClr val="accent6">
                        <a:lumMod val="40000"/>
                        <a:lumOff val="60000"/>
                      </a:schemeClr>
                    </a:solidFill>
                  </a:tcPr>
                </a:tc>
                <a:tc>
                  <a:txBody>
                    <a:bodyPr/>
                    <a:lstStyle/>
                    <a:p>
                      <a:pPr rtl="0"/>
                      <a:r>
                        <a:rPr lang="en-GB" sz="800" dirty="0">
                          <a:effectLst/>
                        </a:rPr>
                        <a:t>We built a shareable </a:t>
                      </a:r>
                      <a:r>
                        <a:rPr lang="en-GB" sz="800" dirty="0">
                          <a:effectLst/>
                          <a:hlinkClick r:id="rId10" tooltip="https://github.com/bredauniversityadsai/2023-24d-fai2-adsai-group-cv-3/blob/89d143aea9e0b81eb150d26fda16b399f75ba7e1/python_package.txt"/>
                        </a:rPr>
                        <a:t>python   package </a:t>
                      </a:r>
                      <a:r>
                        <a:rPr lang="en-GB" sz="800" dirty="0">
                          <a:effectLst/>
                        </a:rPr>
                        <a:t>that   addresses the requirements set out in the creative brief and that can be   installed and run outside of the development environment (on any PC within   reason).</a:t>
                      </a:r>
                    </a:p>
                    <a:p>
                      <a:pPr rtl="0"/>
                      <a:r>
                        <a:rPr lang="en-GB" sz="800" dirty="0">
                          <a:effectLst/>
                        </a:rPr>
                        <a:t>I wrote the </a:t>
                      </a:r>
                      <a:r>
                        <a:rPr lang="en-GB" sz="800" dirty="0">
                          <a:effectLst/>
                          <a:hlinkClick r:id="rId11" tooltip="https://github.com/bredauniversityadsai/2023-24d-fai2-adsai-group-cv-3/blob/89d143aea9e0b81eb150d26fda16b399f75ba7e1/tests/test_model_evaluation.py"/>
                        </a:rPr>
                        <a:t>test_model_evaluation</a:t>
                      </a:r>
                      <a:r>
                        <a:rPr lang="en-GB" sz="800" dirty="0">
                          <a:effectLst/>
                        </a:rPr>
                        <a:t> unit test.</a:t>
                      </a:r>
                    </a:p>
                    <a:p>
                      <a:pPr rtl="0"/>
                      <a:r>
                        <a:rPr lang="en-GB" sz="800" dirty="0">
                          <a:effectLst/>
                        </a:rPr>
                        <a:t>All scripts comply with PEP8   guidelines.</a:t>
                      </a:r>
                    </a:p>
                    <a:p>
                      <a:pPr rtl="0"/>
                      <a:r>
                        <a:rPr lang="en-GB" sz="800" dirty="0">
                          <a:effectLst/>
                        </a:rPr>
                        <a:t> </a:t>
                      </a:r>
                    </a:p>
                    <a:p>
                      <a:pPr rtl="0"/>
                      <a:r>
                        <a:rPr lang="en-GB" sz="800" dirty="0">
                          <a:effectLst/>
                        </a:rPr>
                        <a:t>These are all </a:t>
                      </a:r>
                      <a:r>
                        <a:rPr lang="en-GB" sz="800" dirty="0">
                          <a:effectLst/>
                          <a:hlinkClick r:id="rId12" tooltip="https://github.com/bredauniversityadsai/2023-24d-fai2-adsai-group-cv-3/tree/89d143aea9e0b81eb150d26fda16b399f75ba7e1/tests"/>
                        </a:rPr>
                        <a:t>unit   tests</a:t>
                      </a:r>
                      <a:r>
                        <a:rPr lang="en-GB" sz="800" dirty="0">
                          <a:effectLst/>
                        </a:rPr>
                        <a:t>.</a:t>
                      </a:r>
                    </a:p>
                    <a:p>
                      <a:endParaRPr lang="en-NL" sz="700" dirty="0">
                        <a:latin typeface="Calibri" panose="020F0502020204030204" pitchFamily="34" charset="0"/>
                        <a:ea typeface="Calibri" panose="020F0502020204030204" pitchFamily="34" charset="0"/>
                        <a:cs typeface="Calibri" panose="020F0502020204030204" pitchFamily="34" charset="0"/>
                      </a:endParaRPr>
                    </a:p>
                    <a:p>
                      <a:r>
                        <a:rPr lang="en-NL" sz="700" dirty="0">
                          <a:latin typeface="Calibri" panose="020F0502020204030204" pitchFamily="34" charset="0"/>
                          <a:ea typeface="Calibri" panose="020F0502020204030204" pitchFamily="34" charset="0"/>
                          <a:cs typeface="Calibri" panose="020F0502020204030204" pitchFamily="34" charset="0"/>
                        </a:rPr>
                        <a:t>I wrote these unit tests:</a:t>
                      </a:r>
                    </a:p>
                    <a:p>
                      <a:r>
                        <a:rPr lang="en-GB" sz="700" dirty="0">
                          <a:latin typeface="Calibri" panose="020F0502020204030204" pitchFamily="34" charset="0"/>
                          <a:ea typeface="Calibri" panose="020F0502020204030204" pitchFamily="34" charset="0"/>
                          <a:cs typeface="Calibri" panose="020F0502020204030204" pitchFamily="34" charset="0"/>
                          <a:hlinkClick r:id="rId13"/>
                        </a:rPr>
                        <a:t>test_root_length_measurement.py</a:t>
                      </a:r>
                      <a:endParaRPr lang="en-GB" sz="700" dirty="0">
                        <a:latin typeface="Calibri" panose="020F0502020204030204" pitchFamily="34" charset="0"/>
                        <a:ea typeface="Calibri" panose="020F0502020204030204" pitchFamily="34" charset="0"/>
                        <a:cs typeface="Calibri" panose="020F0502020204030204" pitchFamily="34" charset="0"/>
                      </a:endParaRPr>
                    </a:p>
                    <a:p>
                      <a:r>
                        <a:rPr lang="en-GB" sz="700" dirty="0">
                          <a:latin typeface="Calibri" panose="020F0502020204030204" pitchFamily="34" charset="0"/>
                          <a:ea typeface="Calibri" panose="020F0502020204030204" pitchFamily="34" charset="0"/>
                          <a:cs typeface="Calibri" panose="020F0502020204030204" pitchFamily="34" charset="0"/>
                          <a:hlinkClick r:id="rId14"/>
                        </a:rPr>
                        <a:t>test_utils.py</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rtl="0"/>
                      <a:r>
                        <a:rPr lang="en-GB" sz="800" dirty="0">
                          <a:effectLst/>
                        </a:rPr>
                        <a:t>The codebase has been extensively   tested; </a:t>
                      </a:r>
                      <a:r>
                        <a:rPr lang="en-GB" sz="800" dirty="0">
                          <a:effectLst/>
                          <a:hlinkClick r:id="rId12" tooltip="https://github.com/bredauniversityadsai/2023-24d-fai2-adsai-group-cv-3/tree/89d143aea9e0b81eb150d26fda16b399f75ba7e1/tests"/>
                        </a:rPr>
                        <a:t>unit   tests </a:t>
                      </a:r>
                      <a:r>
                        <a:rPr lang="en-GB" sz="800" dirty="0">
                          <a:effectLst/>
                        </a:rPr>
                        <a:t>are   written for most functions (coverage of &gt;60%). </a:t>
                      </a:r>
                      <a:r>
                        <a:rPr lang="en-GB" sz="800" dirty="0">
                          <a:effectLst/>
                          <a:hlinkClick r:id="rId15" tooltip="https://github.com/bredauniversityadsai/2023-24d-fai2-adsai-group-cv-3/blob/89d143aea9e0b81eb150d26fda16b399f75ba7e1/.github/workflows/mypy.yml"/>
                        </a:rPr>
                        <a:t>Static   type checking</a:t>
                      </a:r>
                      <a:r>
                        <a:rPr lang="en-GB" sz="800" dirty="0">
                          <a:effectLst/>
                        </a:rPr>
                        <a:t>  has been implemented to improve code reliability and ease of collaboration.   The workflow succeeds on the </a:t>
                      </a:r>
                      <a:r>
                        <a:rPr lang="en-GB" sz="800" dirty="0" err="1">
                          <a:effectLst/>
                        </a:rPr>
                        <a:t>src</a:t>
                      </a:r>
                      <a:r>
                        <a:rPr lang="en-GB" sz="800" dirty="0">
                          <a:effectLst/>
                        </a:rPr>
                        <a:t> folder.</a:t>
                      </a:r>
                    </a:p>
                    <a:p>
                      <a:pPr rtl="0"/>
                      <a:r>
                        <a:rPr lang="en-GB" sz="800" dirty="0">
                          <a:effectLst/>
                          <a:hlinkClick r:id="rId16" tooltip="https://github.com/bredauniversityadsai/2023-24d-fai2-adsai-group-cv-3/blob/89d143aea9e0b81eb150d26fda16b399f75ba7e1/.github/workflows/tests.yml"/>
                        </a:rPr>
                        <a:t>Unit   tests </a:t>
                      </a:r>
                      <a:r>
                        <a:rPr lang="en-GB" sz="800" dirty="0">
                          <a:effectLst/>
                        </a:rPr>
                        <a:t>for   workflow.</a:t>
                      </a:r>
                    </a:p>
                    <a:p>
                      <a:pPr rtl="0"/>
                      <a:r>
                        <a:rPr lang="en-GB" sz="800" dirty="0">
                          <a:effectLst/>
                        </a:rPr>
                        <a:t>Appropriate resource management   has been implemented such that the code base or parts of it run on CPU or GPU   devices as appropriate depending on the availability of the resources within   the system where the code is run.</a:t>
                      </a:r>
                    </a:p>
                    <a:p>
                      <a:pPr rtl="0"/>
                      <a:r>
                        <a:rPr lang="en-GB" sz="800" dirty="0">
                          <a:effectLst/>
                        </a:rPr>
                        <a:t>In </a:t>
                      </a:r>
                      <a:r>
                        <a:rPr lang="en-GB" sz="800" dirty="0">
                          <a:effectLst/>
                          <a:hlinkClick r:id="rId17" tooltip="https://github.com/bredauniversityadsai/2023-24d-fai2-adsai-group-cv-3/blob/ef2abc69864d3ea49215f484b23929830cacdeac/pipelines/training_pipeline.py"/>
                        </a:rPr>
                        <a:t>training_pipeline</a:t>
                      </a:r>
                      <a:r>
                        <a:rPr lang="en-GB" sz="800" dirty="0">
                          <a:effectLst/>
                        </a:rPr>
                        <a:t>, we set the compute target to   GPU.</a:t>
                      </a:r>
                    </a:p>
                    <a:p>
                      <a:pPr rtl="0"/>
                      <a:r>
                        <a:rPr lang="en-GB" sz="800" dirty="0">
                          <a:effectLst/>
                        </a:rPr>
                        <a:t>In </a:t>
                      </a:r>
                      <a:r>
                        <a:rPr lang="en-GB" sz="800" dirty="0">
                          <a:effectLst/>
                          <a:hlinkClick r:id="rId18" tooltip="https://github.com/bredauniversityadsai/2023-24d-fai2-adsai-group-cv-3/blob/89d143aea9e0b81eb150d26fda16b399f75ba7e1/src/model_training.py"/>
                        </a:rPr>
                        <a:t>model_training.py</a:t>
                      </a:r>
                      <a:r>
                        <a:rPr lang="en-GB" sz="800" dirty="0">
                          <a:effectLst/>
                        </a:rPr>
                        <a:t>, we check which device - </a:t>
                      </a:r>
                      <a:r>
                        <a:rPr lang="en-GB" sz="800" dirty="0" err="1">
                          <a:effectLst/>
                        </a:rPr>
                        <a:t>cpu</a:t>
                      </a:r>
                      <a:r>
                        <a:rPr lang="en-GB" sz="800" dirty="0">
                          <a:effectLst/>
                        </a:rPr>
                        <a:t> or </a:t>
                      </a:r>
                      <a:r>
                        <a:rPr lang="en-GB" sz="800" dirty="0" err="1">
                          <a:effectLst/>
                        </a:rPr>
                        <a:t>gpu</a:t>
                      </a:r>
                      <a:r>
                        <a:rPr lang="en-GB" sz="800" dirty="0">
                          <a:effectLst/>
                        </a:rPr>
                        <a:t> is being used, and user gets   appropriate message</a:t>
                      </a:r>
                    </a:p>
                    <a:p>
                      <a:pPr rtl="0"/>
                      <a:r>
                        <a:rPr lang="en-GB" sz="800" dirty="0">
                          <a:effectLst/>
                          <a:hlinkClick r:id="rId19" tooltip="https://github.com/bredauniversityadsai/2023-24d-fai2-adsai-group-cv-3/actions/runs/9700418845/job/26771756280"/>
                        </a:rPr>
                        <a:t>Check   run unit test </a:t>
                      </a:r>
                      <a:r>
                        <a:rPr lang="en-GB" sz="800" dirty="0">
                          <a:effectLst/>
                        </a:rPr>
                        <a:t>to se 80% coverage. </a:t>
                      </a:r>
                      <a:r>
                        <a:rPr lang="en-GB" sz="800" dirty="0">
                          <a:effectLst/>
                          <a:hlinkClick r:id="rId20" tooltip="https://github.com/bredauniversityadsai/2023-24d-fai2-adsai-group-cv-3/blob/ecb20e0d51792496cf65e029e1c05ce47ee22523/80coverage.png"/>
                        </a:rPr>
                        <a:t>Screenshot.</a:t>
                      </a:r>
                      <a:endParaRPr lang="en-GB" sz="800" dirty="0">
                        <a:effectLst/>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rtl="0"/>
                      <a:r>
                        <a:rPr lang="en-GB" sz="800" dirty="0">
                          <a:effectLst/>
                        </a:rPr>
                        <a:t>Automated CI (continuous   integration) techniques have been used to enforce correct code formatting and   best practice. All functions and scripts have comprehensive and appropriate   unit tests and </a:t>
                      </a:r>
                      <a:r>
                        <a:rPr lang="en-GB" sz="800" dirty="0">
                          <a:effectLst/>
                          <a:hlinkClick r:id="rId15" tooltip="https://github.com/bredauniversityadsai/2023-24d-fai2-adsai-group-cv-3/blob/89d143aea9e0b81eb150d26fda16b399f75ba7e1/.github/workflows/mypy.yml"/>
                        </a:rPr>
                        <a:t>type   checking </a:t>
                      </a:r>
                      <a:r>
                        <a:rPr lang="en-GB" sz="800" dirty="0">
                          <a:effectLst/>
                        </a:rPr>
                        <a:t>(coverage   &gt; 85%). The package can run on any system through the use of  the submitted Docker container.</a:t>
                      </a:r>
                    </a:p>
                    <a:p>
                      <a:pPr rtl="0"/>
                      <a:r>
                        <a:rPr lang="en-GB" sz="800" dirty="0">
                          <a:effectLst/>
                        </a:rPr>
                        <a:t> </a:t>
                      </a:r>
                    </a:p>
                    <a:p>
                      <a:pPr rtl="0"/>
                      <a:r>
                        <a:rPr lang="en-GB" sz="800" dirty="0">
                          <a:effectLst/>
                          <a:hlinkClick r:id="rId21" tooltip="https://github.com/bredauniversityadsai/2023-24d-fai2-adsai-group-cv-3/blob/89d143aea9e0b81eb150d26fda16b399f75ba7e1/.github/workflows/lint.yml"/>
                        </a:rPr>
                        <a:t>Lint   checks</a:t>
                      </a:r>
                      <a:r>
                        <a:rPr lang="en-GB" sz="800" dirty="0">
                          <a:effectLst/>
                        </a:rPr>
                        <a:t>.</a:t>
                      </a:r>
                    </a:p>
                    <a:p>
                      <a:pPr rtl="0"/>
                      <a:r>
                        <a:rPr lang="en-GB" sz="800" dirty="0">
                          <a:effectLst/>
                          <a:hlinkClick r:id="rId16" tooltip="https://github.com/bredauniversityadsai/2023-24d-fai2-adsai-group-cv-3/blob/89d143aea9e0b81eb150d26fda16b399f75ba7e1/.github/workflows/tests.yml"/>
                        </a:rPr>
                        <a:t>Unit   tests</a:t>
                      </a:r>
                      <a:r>
                        <a:rPr lang="en-GB" sz="800" dirty="0">
                          <a:effectLst/>
                        </a:rPr>
                        <a:t>  workflow.</a:t>
                      </a:r>
                    </a:p>
                    <a:p>
                      <a:pPr rtl="0"/>
                      <a:r>
                        <a:rPr lang="en-GB" sz="800" dirty="0">
                          <a:effectLst/>
                          <a:hlinkClick r:id="rId12" tooltip="https://github.com/bredauniversityadsai/2023-24d-fai2-adsai-group-cv-3/tree/89d143aea9e0b81eb150d26fda16b399f75ba7e1/tests"/>
                        </a:rPr>
                        <a:t>Unit   tests </a:t>
                      </a:r>
                      <a:r>
                        <a:rPr lang="en-GB" sz="800" dirty="0">
                          <a:effectLst/>
                        </a:rPr>
                        <a:t>separate.</a:t>
                      </a:r>
                    </a:p>
                    <a:p>
                      <a:pPr rtl="0"/>
                      <a:r>
                        <a:rPr lang="en-GB" sz="800" dirty="0">
                          <a:effectLst/>
                          <a:hlinkClick r:id="rId22" tooltip="https://github.com/bredauniversityadsai/2023-24d-fai2-adsai-group-cv-3/blob/89ce53a6937d3fce89a89ac8e06c7d1292ede8c6/workflows/docker.yml"/>
                        </a:rPr>
                        <a:t>Build   and push Docker images</a:t>
                      </a:r>
                      <a:r>
                        <a:rPr lang="en-GB" sz="800" dirty="0">
                          <a:effectLst/>
                        </a:rPr>
                        <a:t>.</a:t>
                      </a:r>
                    </a:p>
                    <a:p>
                      <a:pPr rtl="0"/>
                      <a:r>
                        <a:rPr lang="en-GB" sz="800" dirty="0">
                          <a:effectLst/>
                        </a:rPr>
                        <a:t> </a:t>
                      </a:r>
                    </a:p>
                    <a:p>
                      <a:endParaRPr lang="en-GB" sz="700" dirty="0">
                        <a:effectLst/>
                      </a:endParaRPr>
                    </a:p>
                  </a:txBody>
                  <a:tcPr anchor="ct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spTree>
    <p:extLst>
      <p:ext uri="{BB962C8B-B14F-4D97-AF65-F5344CB8AC3E}">
        <p14:creationId xmlns:p14="http://schemas.microsoft.com/office/powerpoint/2010/main" val="47722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3</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the ability to produce high quality, well documented, production ready code that can be used by stakeholders outside of the development environment.​</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3.2</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The code and package produced is well documented using industry standard techniques and tools and is user friendly for parties external to the development team. The student demonstrates the ability to produced well documented code on an individual level and as part of a team.</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Production Ready Code</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2739783916"/>
              </p:ext>
            </p:extLst>
          </p:nvPr>
        </p:nvGraphicFramePr>
        <p:xfrm>
          <a:off x="7436" y="1078852"/>
          <a:ext cx="9141704" cy="4064648"/>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459581">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Poor</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a:ea typeface="Calibri"/>
                          <a:cs typeface="Calibri"/>
                        </a:rPr>
                        <a:t>Insufficient</a:t>
                      </a:r>
                      <a:endParaRPr lang="en-NL" sz="800" b="1">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098261">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The code repository contains a </a:t>
                      </a:r>
                      <a:r>
                        <a:rPr lang="en-GB" sz="700" dirty="0" err="1">
                          <a:latin typeface="Calibri" panose="020F0502020204030204" pitchFamily="34" charset="0"/>
                          <a:ea typeface="Calibri" panose="020F0502020204030204" pitchFamily="34" charset="0"/>
                          <a:cs typeface="Calibri" panose="020F0502020204030204" pitchFamily="34" charset="0"/>
                        </a:rPr>
                        <a:t>README.md</a:t>
                      </a:r>
                      <a:r>
                        <a:rPr lang="en-GB" sz="700" dirty="0">
                          <a:latin typeface="Calibri" panose="020F0502020204030204" pitchFamily="34" charset="0"/>
                          <a:ea typeface="Calibri" panose="020F0502020204030204" pitchFamily="34" charset="0"/>
                          <a:cs typeface="Calibri" panose="020F0502020204030204" pitchFamily="34" charset="0"/>
                        </a:rPr>
                        <a:t> file describing its function. The dependencies are clearly stated. Individual  Authorship of each function and or module is clearly indicated.</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Poor are met. The student demonstrates the use of code documentation best practices like block and inline commenting and docstrings to make the use and purpose of functions clear. The </a:t>
                      </a:r>
                      <a:r>
                        <a:rPr lang="en-GB" sz="700" dirty="0" err="1">
                          <a:latin typeface="Calibri" panose="020F0502020204030204" pitchFamily="34" charset="0"/>
                          <a:ea typeface="Calibri" panose="020F0502020204030204" pitchFamily="34" charset="0"/>
                          <a:cs typeface="Calibri" panose="020F0502020204030204" pitchFamily="34" charset="0"/>
                        </a:rPr>
                        <a:t>README.md</a:t>
                      </a:r>
                      <a:r>
                        <a:rPr lang="en-GB" sz="700" dirty="0">
                          <a:latin typeface="Calibri" panose="020F0502020204030204" pitchFamily="34" charset="0"/>
                          <a:ea typeface="Calibri" panose="020F0502020204030204" pitchFamily="34" charset="0"/>
                          <a:cs typeface="Calibri" panose="020F0502020204030204" pitchFamily="34" charset="0"/>
                        </a:rPr>
                        <a:t> file contains instructions on how to use the package. </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Insufficient are met. The code is well documented throughout all functions and scripts contain appropriate docstrings. The student has Implemented type hinting in their code to improve its readability, maintainability, and reliability. The student incorporates some form of logging (i.e. print statements) in their code to facilitate debugging and error tracking.</a:t>
                      </a: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Sufficient are met. The package is accompanied by professional documentation produced using industry standard packages. Logging is implemented in a useful and professional manner using industry standard tools and practices. Users can interact with the package without editing code using a CLI for model inference and training.</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Good are met. The package features extensive logging using differing and configurable priority levels and/or verbosity. The documentation is </a:t>
                      </a:r>
                      <a:r>
                        <a:rPr lang="en-GB" sz="700" dirty="0" err="1">
                          <a:latin typeface="Calibri" panose="020F0502020204030204" pitchFamily="34" charset="0"/>
                          <a:ea typeface="Calibri" panose="020F0502020204030204" pitchFamily="34" charset="0"/>
                          <a:cs typeface="Calibri" panose="020F0502020204030204" pitchFamily="34" charset="0"/>
                        </a:rPr>
                        <a:t>avaible</a:t>
                      </a:r>
                      <a:r>
                        <a:rPr lang="en-GB" sz="700" dirty="0">
                          <a:latin typeface="Calibri" panose="020F0502020204030204" pitchFamily="34" charset="0"/>
                          <a:ea typeface="Calibri" panose="020F0502020204030204" pitchFamily="34" charset="0"/>
                          <a:cs typeface="Calibri" panose="020F0502020204030204" pitchFamily="34" charset="0"/>
                        </a:rPr>
                        <a:t> online outside of the dev environment, and contains usage demos and examples. The CLI offers various options for customising the way the code is run by the end user.</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73029964"/>
                  </a:ext>
                </a:extLst>
              </a:tr>
              <a:tr h="2506806">
                <a:tc>
                  <a:txBody>
                    <a:bodyPr/>
                    <a:lstStyle/>
                    <a:p>
                      <a:pPr rtl="0"/>
                      <a:r>
                        <a:rPr lang="en-GB" sz="700" dirty="0">
                          <a:effectLst/>
                        </a:rPr>
                        <a:t>We have completed this ILO by having a </a:t>
                      </a:r>
                      <a:r>
                        <a:rPr lang="en-GB" sz="700" dirty="0">
                          <a:effectLst/>
                          <a:hlinkClick r:id="rId3" tooltip="https://github.com/bredauniversityadsai/2023-24d-fai2-adsai-group-cv-3/blob/0046fd92fd8cf7a28fabf17650c9ce6cbf5a256e/src/readme.md"/>
                        </a:rPr>
                        <a:t>README.md</a:t>
                      </a:r>
                      <a:r>
                        <a:rPr lang="en-GB" sz="700" dirty="0">
                          <a:effectLst/>
                        </a:rPr>
                        <a:t> file   describing   the functions   and   how to use the package. We have also written authorship of the functions in   the </a:t>
                      </a:r>
                      <a:r>
                        <a:rPr lang="en-GB" sz="700" dirty="0">
                          <a:effectLst/>
                          <a:hlinkClick r:id="rId4" tooltip="https://github.com/bredauniversityadsai/2023-24d-fai2-adsai-group-cv-3/tree/6d376c0383d737b39b797b4ee3c257b85cb6af7a/docs/_build/html"/>
                        </a:rPr>
                        <a:t>Documentation</a:t>
                      </a:r>
                      <a:r>
                        <a:rPr lang="en-GB" sz="700" dirty="0">
                          <a:effectLst/>
                        </a:rPr>
                        <a:t> .</a:t>
                      </a:r>
                    </a:p>
                    <a:p>
                      <a:pPr rtl="0"/>
                      <a:r>
                        <a:rPr lang="en-GB" sz="700" dirty="0">
                          <a:effectLst/>
                        </a:rPr>
                        <a:t> </a:t>
                      </a: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effectLst/>
                        </a:rPr>
                        <a:t>I have completed this ILO by   using block   line commenting and docstrings in the functions (See </a:t>
                      </a:r>
                      <a:r>
                        <a:rPr lang="en-GB" sz="700" dirty="0">
                          <a:effectLst/>
                          <a:hlinkClick r:id="rId5" tooltip="https://github.com/bredauniversityadsai/2023-24d-fai2-adsai-group-cv-3/blob/6d376c0383d737b39b797b4ee3c257b85cb6af7a/src/model_training.py"/>
                        </a:rPr>
                        <a:t>landmarks_detection.py</a:t>
                      </a:r>
                      <a:r>
                        <a:rPr lang="en-GB" sz="700" dirty="0">
                          <a:effectLst/>
                        </a:rPr>
                        <a:t>).   We also have   a </a:t>
                      </a:r>
                      <a:r>
                        <a:rPr lang="en-GB" sz="700" dirty="0">
                          <a:effectLst/>
                          <a:hlinkClick r:id="rId3" tooltip="https://github.com/bredauniversityadsai/2023-24d-fai2-adsai-group-cv-3/blob/0046fd92fd8cf7a28fabf17650c9ce6cbf5a256e/src/readme.md"/>
                        </a:rPr>
                        <a:t>README.md</a:t>
                      </a:r>
                      <a:r>
                        <a:rPr lang="en-GB" sz="700" dirty="0">
                          <a:effectLst/>
                        </a:rPr>
                        <a:t> file   describing the functions and how to use the package.</a:t>
                      </a:r>
                      <a:endParaRPr lang="en-NL" sz="6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effectLst/>
                        </a:rPr>
                        <a:t>We have completed this ILO  documenting our code (</a:t>
                      </a:r>
                      <a:r>
                        <a:rPr lang="en-GB" sz="700" dirty="0">
                          <a:effectLst/>
                          <a:hlinkClick r:id="rId4" tooltip="https://github.com/bredauniversityadsai/2023-24d-fai2-adsai-group-cv-3/tree/6d376c0383d737b39b797b4ee3c257b85cb6af7a/docs/_build/html"/>
                        </a:rPr>
                        <a:t>Documentation</a:t>
                      </a:r>
                      <a:r>
                        <a:rPr lang="en-GB" sz="700" dirty="0">
                          <a:effectLst/>
                        </a:rPr>
                        <a:t>). We have also implemented type   hinting (</a:t>
                      </a:r>
                      <a:r>
                        <a:rPr lang="en-GB" sz="700" dirty="0">
                          <a:effectLst/>
                          <a:hlinkClick r:id="rId6" tooltip="https://github.com/bredauniversityadsai/2023-24d-fai2-adsai-group-cv-3/blob/4c029d276afbc69efcb4737a400aad09300ecc14/workflows/static_type.yml"/>
                        </a:rPr>
                        <a:t>mypy.yml</a:t>
                      </a:r>
                      <a:r>
                        <a:rPr lang="en-GB" sz="700" dirty="0">
                          <a:effectLst/>
                        </a:rPr>
                        <a:t>) and   logging   in our code (</a:t>
                      </a:r>
                      <a:r>
                        <a:rPr lang="en-GB" sz="700" dirty="0">
                          <a:effectLst/>
                          <a:hlinkClick r:id="rId7" tooltip="https://github.com/bredauniversityadsai/2023-24d-fai2-adsai-group-cv-3/blob/0046fd92fd8cf7a28fabf17650c9ce6cbf5a256e/src/model_training.py"/>
                        </a:rPr>
                        <a:t>model_training.py</a:t>
                      </a:r>
                      <a:r>
                        <a:rPr lang="en-GB" sz="700" dirty="0">
                          <a:effectLst/>
                        </a:rPr>
                        <a:t>).</a:t>
                      </a:r>
                      <a:endParaRPr lang="en-NL" sz="6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r>
                        <a:rPr lang="en-GB" sz="700" dirty="0">
                          <a:effectLst/>
                        </a:rPr>
                        <a:t>We have completed this ILO by   having logging (</a:t>
                      </a:r>
                      <a:r>
                        <a:rPr lang="en-GB" sz="700" dirty="0">
                          <a:effectLst/>
                          <a:hlinkClick r:id="rId7" tooltip="https://github.com/bredauniversityadsai/2023-24d-fai2-adsai-group-cv-3/blob/0046fd92fd8cf7a28fabf17650c9ce6cbf5a256e/src/model_training.py"/>
                        </a:rPr>
                        <a:t>model_training.py</a:t>
                      </a:r>
                      <a:r>
                        <a:rPr lang="en-GB" sz="700" dirty="0">
                          <a:effectLst/>
                        </a:rPr>
                        <a:t>) setup   in   our code and have  the documentation (</a:t>
                      </a:r>
                      <a:r>
                        <a:rPr lang="en-GB" sz="700" dirty="0">
                          <a:effectLst/>
                          <a:hlinkClick r:id="rId8" tooltip="https://667befb87a41f0e4f126c0cf--capable-sherbet-80fe99.netlify.app/"/>
                        </a:rPr>
                        <a:t>Documentation</a:t>
                      </a:r>
                      <a:r>
                        <a:rPr lang="en-GB" sz="700" dirty="0">
                          <a:effectLst/>
                        </a:rPr>
                        <a:t> hosted outside </a:t>
                      </a:r>
                      <a:r>
                        <a:rPr lang="en-GB" sz="700" dirty="0" err="1">
                          <a:effectLst/>
                        </a:rPr>
                        <a:t>github</a:t>
                      </a:r>
                      <a:r>
                        <a:rPr lang="en-GB" sz="700" dirty="0">
                          <a:effectLst/>
                        </a:rPr>
                        <a:t>  )</a:t>
                      </a:r>
                    </a:p>
                    <a:p>
                      <a:r>
                        <a:rPr lang="en-GB" sz="700" dirty="0">
                          <a:effectLst/>
                        </a:rPr>
                        <a:t> that contains demos and examples.   The CLI also offers various ways to customize the way the user wants to run   the code (</a:t>
                      </a:r>
                      <a:r>
                        <a:rPr lang="en-GB" sz="700" dirty="0">
                          <a:effectLst/>
                          <a:hlinkClick r:id="rId9" tooltip="https://github.com/bredauniversityadsai/2023-24d-fai2-adsai-group-cv-3/blob/0046fd92fd8cf7a28fabf17650c9ce6cbf5a256e/src/main.py"/>
                        </a:rPr>
                        <a:t>main.py</a:t>
                      </a:r>
                      <a:r>
                        <a:rPr lang="en-GB" sz="700" dirty="0">
                          <a:effectLst/>
                        </a:rPr>
                        <a:t>).</a:t>
                      </a: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rtl="0"/>
                      <a:r>
                        <a:rPr lang="en-GB" sz="800" dirty="0">
                          <a:effectLst/>
                        </a:rPr>
                        <a:t>We have completed this ILO by   having logging (</a:t>
                      </a:r>
                      <a:r>
                        <a:rPr lang="en-GB" sz="800" dirty="0">
                          <a:effectLst/>
                          <a:hlinkClick r:id="rId7" tooltip="https://github.com/bredauniversityadsai/2023-24d-fai2-adsai-group-cv-3/blob/0046fd92fd8cf7a28fabf17650c9ce6cbf5a256e/src/model_training.py"/>
                        </a:rPr>
                        <a:t>model_training.py</a:t>
                      </a:r>
                      <a:r>
                        <a:rPr lang="en-GB" sz="800" dirty="0">
                          <a:effectLst/>
                        </a:rPr>
                        <a:t>) setup   in   our code and have  the documentation (</a:t>
                      </a:r>
                      <a:r>
                        <a:rPr lang="en-GB" sz="800" dirty="0">
                          <a:effectLst/>
                          <a:hlinkClick r:id="rId8" tooltip="https://667befb87a41f0e4f126c0cf--capable-sherbet-80fe99.netlify.app/"/>
                        </a:rPr>
                        <a:t>Documentation</a:t>
                      </a:r>
                      <a:r>
                        <a:rPr lang="en-GB" sz="800" dirty="0">
                          <a:effectLst/>
                        </a:rPr>
                        <a:t> hosted outside </a:t>
                      </a:r>
                      <a:r>
                        <a:rPr lang="en-GB" sz="800" dirty="0" err="1">
                          <a:effectLst/>
                        </a:rPr>
                        <a:t>github</a:t>
                      </a:r>
                      <a:r>
                        <a:rPr lang="en-GB" sz="800" dirty="0">
                          <a:effectLst/>
                        </a:rPr>
                        <a:t>  )</a:t>
                      </a:r>
                    </a:p>
                    <a:p>
                      <a:pPr rtl="0"/>
                      <a:r>
                        <a:rPr lang="en-GB" sz="800" dirty="0">
                          <a:effectLst/>
                        </a:rPr>
                        <a:t> that contains demos and examples.   The CLI also offers various ways to customize the way the user wants to run   the code (</a:t>
                      </a:r>
                      <a:r>
                        <a:rPr lang="en-GB" sz="800" dirty="0">
                          <a:effectLst/>
                          <a:hlinkClick r:id="rId9" tooltip="https://github.com/bredauniversityadsai/2023-24d-fai2-adsai-group-cv-3/blob/0046fd92fd8cf7a28fabf17650c9ce6cbf5a256e/src/main.py"/>
                        </a:rPr>
                        <a:t>main.py</a:t>
                      </a:r>
                      <a:r>
                        <a:rPr lang="en-GB" sz="800" dirty="0">
                          <a:effectLst/>
                        </a:rPr>
                        <a:t>).</a:t>
                      </a:r>
                    </a:p>
                    <a:p>
                      <a:endParaRPr lang="en-GB" sz="700" dirty="0">
                        <a:effectLst/>
                      </a:endParaRPr>
                    </a:p>
                  </a:txBody>
                  <a:tcPr anchor="ct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spTree>
    <p:extLst>
      <p:ext uri="{BB962C8B-B14F-4D97-AF65-F5344CB8AC3E}">
        <p14:creationId xmlns:p14="http://schemas.microsoft.com/office/powerpoint/2010/main" val="721388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4</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the ability to use an </a:t>
            </a:r>
            <a:r>
              <a:rPr lang="en-GB" sz="1000" i="0" dirty="0" err="1"/>
              <a:t>MLOps</a:t>
            </a:r>
            <a:r>
              <a:rPr lang="en-GB" sz="1000" i="0" dirty="0"/>
              <a:t> platform to host and track data, experiments and models, locally and in the cloud.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4.1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The student demonstrates the ability to effectively manage and track data and experiments using industry-standard tools and techniques, both individually and as part of a team. The student showcases proficiency in data storage, versioning, experiment tracking, and model evaluation, using tools from a major cloud provider.</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Data and Experiment Tracking</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2522860861"/>
              </p:ext>
            </p:extLst>
          </p:nvPr>
        </p:nvGraphicFramePr>
        <p:xfrm>
          <a:off x="7436" y="1078852"/>
          <a:ext cx="9141704" cy="4337987"/>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459581">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Poor</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a:ea typeface="Calibri"/>
                          <a:cs typeface="Calibri"/>
                        </a:rPr>
                        <a:t>Insufficient</a:t>
                      </a:r>
                      <a:endParaRPr lang="en-NL" sz="800" b="1">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098261">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The student demonstrates the ability to store data in the cloud and manage data through code.</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Poor are met. The student creates data assets through the use of a pipeline using industry standard tools. The student demonstrates the ability to train models with the pipeline output locally or in the cloud, following industry practices.</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Insufficient are met. The student demonstrates the ability to train models in the cloud and use industry standard libraries to track experiments and key metrics. Both models and data </a:t>
                      </a:r>
                      <a:r>
                        <a:rPr lang="en-GB" sz="700" dirty="0" err="1">
                          <a:latin typeface="Calibri" panose="020F0502020204030204" pitchFamily="34" charset="0"/>
                          <a:ea typeface="Calibri" panose="020F0502020204030204" pitchFamily="34" charset="0"/>
                          <a:cs typeface="Calibri" panose="020F0502020204030204" pitchFamily="34" charset="0"/>
                        </a:rPr>
                        <a:t>assests</a:t>
                      </a:r>
                      <a:r>
                        <a:rPr lang="en-GB" sz="700" dirty="0">
                          <a:latin typeface="Calibri" panose="020F0502020204030204" pitchFamily="34" charset="0"/>
                          <a:ea typeface="Calibri" panose="020F0502020204030204" pitchFamily="34" charset="0"/>
                          <a:cs typeface="Calibri" panose="020F0502020204030204" pitchFamily="34" charset="0"/>
                        </a:rPr>
                        <a:t> are version controlled through code and available on a cloud platform. The student/group demonstrates the ability to implement training pipelines and hyperparameter tuning. All required data </a:t>
                      </a:r>
                      <a:r>
                        <a:rPr lang="en-GB" sz="700" dirty="0" err="1">
                          <a:latin typeface="Calibri" panose="020F0502020204030204" pitchFamily="34" charset="0"/>
                          <a:ea typeface="Calibri" panose="020F0502020204030204" pitchFamily="34" charset="0"/>
                          <a:cs typeface="Calibri" panose="020F0502020204030204" pitchFamily="34" charset="0"/>
                        </a:rPr>
                        <a:t>preprocessing</a:t>
                      </a:r>
                      <a:r>
                        <a:rPr lang="en-GB" sz="700" dirty="0">
                          <a:latin typeface="Calibri" panose="020F0502020204030204" pitchFamily="34" charset="0"/>
                          <a:ea typeface="Calibri" panose="020F0502020204030204" pitchFamily="34" charset="0"/>
                          <a:cs typeface="Calibri" panose="020F0502020204030204" pitchFamily="34" charset="0"/>
                        </a:rPr>
                        <a:t> is carried out in a </a:t>
                      </a:r>
                      <a:r>
                        <a:rPr lang="en-GB" sz="700" dirty="0" err="1">
                          <a:latin typeface="Calibri" panose="020F0502020204030204" pitchFamily="34" charset="0"/>
                          <a:ea typeface="Calibri" panose="020F0502020204030204" pitchFamily="34" charset="0"/>
                          <a:cs typeface="Calibri" panose="020F0502020204030204" pitchFamily="34" charset="0"/>
                        </a:rPr>
                        <a:t>datapipeline</a:t>
                      </a:r>
                      <a:r>
                        <a:rPr lang="en-GB" sz="700" dirty="0">
                          <a:latin typeface="Calibri" panose="020F0502020204030204" pitchFamily="34" charset="0"/>
                          <a:ea typeface="Calibri" panose="020F0502020204030204" pitchFamily="34" charset="0"/>
                          <a:cs typeface="Calibri" panose="020F0502020204030204" pitchFamily="34" charset="0"/>
                        </a:rPr>
                        <a:t> using industry standard tools.</a:t>
                      </a: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Sufficient are met. The development team works towards high levels of automation in the workflow. Hyperparameter tuning is automated as a part of the training pipeline. Appropriate use is made of pipeline scheduling. Multiple model architectures are trained and evaluated including custom and existing open source models. Advanced automated metric logging and visualisation is incorporated (including learning curves and example outputs).</a:t>
                      </a: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Good are met. The group implements advanced techniques like monitoring data drift and/or considers the business case by performing a cost analysis (data, training, inference) based on the platform and services available. The group demonstrates the ability to automatically schedule data pipelines based on appropriate criteria.</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73029964"/>
                  </a:ext>
                </a:extLst>
              </a:tr>
              <a:tr h="2506806">
                <a:tc>
                  <a:txBody>
                    <a:bodyPr/>
                    <a:lstStyle/>
                    <a:p>
                      <a:pPr rtl="0"/>
                      <a:r>
                        <a:rPr lang="en-GB" sz="800" dirty="0">
                          <a:effectLst/>
                        </a:rPr>
                        <a:t>In this </a:t>
                      </a:r>
                      <a:r>
                        <a:rPr lang="en-GB" sz="800" dirty="0">
                          <a:effectLst/>
                          <a:hlinkClick r:id="rId3" tooltip="https://github.com/bredauniversityadsai/2023-24d-fai2-adsai-michaldziechciarz225484/blob/main/upload_data_to_datastore.ipynb"/>
                        </a:rPr>
                        <a:t>notebook</a:t>
                      </a:r>
                      <a:r>
                        <a:rPr lang="en-GB" sz="800" dirty="0">
                          <a:effectLst/>
                        </a:rPr>
                        <a:t>, I demonstrate my ability to upload and store data in  the cloud and create data assets.</a:t>
                      </a:r>
                    </a:p>
                    <a:p>
                      <a:pPr rtl="0"/>
                      <a:br>
                        <a:rPr lang="en-GB" sz="800" dirty="0">
                          <a:effectLst/>
                        </a:rPr>
                      </a:br>
                      <a:r>
                        <a:rPr lang="en-GB" sz="800" dirty="0">
                          <a:effectLst/>
                        </a:rPr>
                        <a:t>Here are my example data asset  and the team train, test, </a:t>
                      </a:r>
                      <a:r>
                        <a:rPr lang="en-GB" sz="800" dirty="0" err="1">
                          <a:effectLst/>
                        </a:rPr>
                        <a:t>val</a:t>
                      </a:r>
                      <a:r>
                        <a:rPr lang="en-GB" sz="800" dirty="0">
                          <a:effectLst/>
                        </a:rPr>
                        <a:t> data assets I created:</a:t>
                      </a:r>
                      <a:br>
                        <a:rPr lang="en-GB" sz="800" dirty="0">
                          <a:effectLst/>
                        </a:rPr>
                      </a:br>
                      <a:r>
                        <a:rPr lang="en-GB" sz="800" dirty="0">
                          <a:effectLst/>
                          <a:hlinkClick r:id="rId4" tooltip="https://edubuas-my.sharepoint.com/:i:/g/personal/225484_buas_nl/ero7huinhc5kguc_zspyzxabovzw77e322cxxqvheeridw?e=lip9oa&amp;isspofile=1"/>
                        </a:rPr>
                        <a:t>data_assets.png</a:t>
                      </a:r>
                      <a:endParaRPr lang="en-GB" sz="800" dirty="0">
                        <a:effectLst/>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rtl="0"/>
                      <a:r>
                        <a:rPr lang="en-GB" sz="800" dirty="0">
                          <a:effectLst/>
                        </a:rPr>
                        <a:t> </a:t>
                      </a:r>
                    </a:p>
                    <a:p>
                      <a:pPr rtl="0"/>
                      <a:r>
                        <a:rPr lang="en-GB" sz="800" dirty="0">
                          <a:effectLst/>
                        </a:rPr>
                        <a:t>Creation of data assets evidenced in poor criteria.</a:t>
                      </a:r>
                      <a:br>
                        <a:rPr lang="en-GB" sz="800" dirty="0">
                          <a:effectLst/>
                        </a:rPr>
                      </a:br>
                      <a:br>
                        <a:rPr lang="en-GB" sz="800" dirty="0">
                          <a:effectLst/>
                        </a:rPr>
                      </a:br>
                      <a:r>
                        <a:rPr lang="en-GB" sz="800" dirty="0">
                          <a:effectLst/>
                        </a:rPr>
                        <a:t>Models are trained both online and locally, as it can be seen below:</a:t>
                      </a:r>
                      <a:br>
                        <a:rPr lang="en-GB" sz="800" dirty="0">
                          <a:effectLst/>
                        </a:rPr>
                      </a:br>
                      <a:r>
                        <a:rPr lang="en-GB" sz="800" dirty="0">
                          <a:effectLst/>
                          <a:hlinkClick r:id="rId5" tooltip="https://github.com/bredauniversityadsai/2023-24d-fai2-adsai-group-cv-3/blob/main/pipelines/training_pipeline.py"/>
                        </a:rPr>
                        <a:t>training_pipeline.py</a:t>
                      </a:r>
                      <a:endParaRPr lang="en-GB" sz="800" dirty="0">
                        <a:effectLst/>
                      </a:endParaRPr>
                    </a:p>
                    <a:p>
                      <a:pPr rtl="0"/>
                      <a:r>
                        <a:rPr lang="en-GB" sz="800" dirty="0">
                          <a:effectLst/>
                          <a:hlinkClick r:id="rId6" tooltip="https://github.com/bredauniversityadsai/2023-24d-fai2-adsai-group-cv-3/blob/main/src/main.py"/>
                        </a:rPr>
                        <a:t>main.py</a:t>
                      </a:r>
                      <a:endParaRPr lang="en-GB" sz="800" dirty="0">
                        <a:effectLst/>
                      </a:endParaRPr>
                    </a:p>
                    <a:p>
                      <a:pPr rtl="0"/>
                      <a:r>
                        <a:rPr lang="en-GB" sz="800" dirty="0">
                          <a:effectLst/>
                          <a:hlinkClick r:id="rId7" tooltip="https://github.com/bredauniversityadsai/2023-24d-fai2-adsai-group-cv-3/blob/main/src/model_training.py"/>
                        </a:rPr>
                        <a:t>model_training.py</a:t>
                      </a:r>
                      <a:endParaRPr lang="en-GB" sz="800" dirty="0">
                        <a:effectLst/>
                      </a:endParaRPr>
                    </a:p>
                    <a:p>
                      <a:pPr rtl="0"/>
                      <a:r>
                        <a:rPr lang="en-GB" sz="800" dirty="0">
                          <a:effectLst/>
                        </a:rPr>
                        <a:t> </a:t>
                      </a:r>
                    </a:p>
                    <a:p>
                      <a:pPr rtl="0"/>
                      <a:r>
                        <a:rPr lang="en-GB" sz="800" dirty="0">
                          <a:effectLst/>
                        </a:rPr>
                        <a:t>I was responsible for helping with creation of the training pipeline.</a:t>
                      </a: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pPr rtl="0"/>
                      <a:r>
                        <a:rPr lang="en-GB" sz="800" dirty="0">
                          <a:effectLst/>
                        </a:rPr>
                        <a:t>Models are trained in the cloud through a training pipeline. The key metrics are tracked using </a:t>
                      </a:r>
                      <a:r>
                        <a:rPr lang="en-GB" sz="800" dirty="0" err="1">
                          <a:effectLst/>
                        </a:rPr>
                        <a:t>MLFlow</a:t>
                      </a:r>
                      <a:r>
                        <a:rPr lang="en-GB" sz="800" dirty="0">
                          <a:effectLst/>
                        </a:rPr>
                        <a:t>. Hyperparameter tuning implemented using sweep jobs.</a:t>
                      </a:r>
                      <a:br>
                        <a:rPr lang="en-GB" sz="800" dirty="0">
                          <a:effectLst/>
                        </a:rPr>
                      </a:br>
                      <a:r>
                        <a:rPr lang="en-GB" sz="800" dirty="0">
                          <a:effectLst/>
                          <a:hlinkClick r:id="rId5" tooltip="https://github.com/bredauniversityadsai/2023-24d-fai2-adsai-group-cv-3/blob/main/pipelines/training_pipeline.py"/>
                        </a:rPr>
                        <a:t>training_pipeline.py</a:t>
                      </a:r>
                      <a:endParaRPr lang="en-GB" sz="800" dirty="0">
                        <a:effectLst/>
                      </a:endParaRPr>
                    </a:p>
                    <a:p>
                      <a:pPr rtl="0"/>
                      <a:r>
                        <a:rPr lang="en-GB" sz="800" dirty="0">
                          <a:effectLst/>
                          <a:hlinkClick r:id="rId7" tooltip="https://github.com/bredauniversityadsai/2023-24d-fai2-adsai-group-cv-3/blob/main/src/model_training.py"/>
                        </a:rPr>
                        <a:t>model_training.py</a:t>
                      </a:r>
                      <a:endParaRPr lang="en-GB" sz="800" dirty="0">
                        <a:effectLst/>
                      </a:endParaRPr>
                    </a:p>
                    <a:p>
                      <a:pPr rtl="0"/>
                      <a:r>
                        <a:rPr lang="en-GB" sz="800" dirty="0">
                          <a:effectLst/>
                        </a:rPr>
                        <a:t> </a:t>
                      </a:r>
                    </a:p>
                    <a:p>
                      <a:pPr rtl="0"/>
                      <a:r>
                        <a:rPr lang="en-GB" sz="800" dirty="0">
                          <a:effectLst/>
                        </a:rPr>
                        <a:t>Models and assets are version controlled through code</a:t>
                      </a:r>
                      <a:br>
                        <a:rPr lang="en-GB" sz="800" dirty="0">
                          <a:effectLst/>
                        </a:rPr>
                      </a:br>
                      <a:r>
                        <a:rPr lang="en-GB" sz="800" dirty="0">
                          <a:effectLst/>
                          <a:hlinkClick r:id="rId8" tooltip="https://github.com/bredauniversityadsai/2023-24d-fai2-adsai-group-cv-3/blob/main/src/model_registration.py"/>
                        </a:rPr>
                        <a:t>model_registration.py</a:t>
                      </a:r>
                      <a:endParaRPr lang="en-GB" sz="800" dirty="0">
                        <a:effectLst/>
                      </a:endParaRPr>
                    </a:p>
                    <a:p>
                      <a:pPr rtl="0"/>
                      <a:r>
                        <a:rPr lang="en-GB" sz="800" dirty="0">
                          <a:effectLst/>
                        </a:rPr>
                        <a:t> </a:t>
                      </a:r>
                    </a:p>
                    <a:p>
                      <a:pPr rtl="0"/>
                      <a:r>
                        <a:rPr lang="en-GB" sz="800" dirty="0">
                          <a:effectLst/>
                        </a:rPr>
                        <a:t>Data </a:t>
                      </a:r>
                      <a:r>
                        <a:rPr lang="en-GB" sz="800" dirty="0" err="1">
                          <a:effectLst/>
                        </a:rPr>
                        <a:t>preprocessing</a:t>
                      </a:r>
                      <a:r>
                        <a:rPr lang="en-GB" sz="800" dirty="0">
                          <a:effectLst/>
                        </a:rPr>
                        <a:t> carried out in data pipeline:</a:t>
                      </a:r>
                      <a:br>
                        <a:rPr lang="en-GB" sz="800" dirty="0">
                          <a:effectLst/>
                        </a:rPr>
                      </a:br>
                      <a:r>
                        <a:rPr lang="en-GB" sz="800" dirty="0">
                          <a:effectLst/>
                          <a:hlinkClick r:id="rId9" tooltip="https://github.com/bredauniversityadsai/2023-24d-fai2-adsai-group-cv-3/blob/main/src/data_preprocessing.py"/>
                        </a:rPr>
                        <a:t>data_preprocessing.py</a:t>
                      </a:r>
                      <a:br>
                        <a:rPr lang="en-GB" sz="800" dirty="0">
                          <a:effectLst/>
                        </a:rPr>
                      </a:br>
                      <a:r>
                        <a:rPr lang="en-GB" sz="800" dirty="0">
                          <a:effectLst/>
                          <a:hlinkClick r:id="rId10" tooltip="https://github.com/bredauniversityadsai/2023-24d-fai2-adsai-group-cv-3/blob/main/src/data_loading.py"/>
                        </a:rPr>
                        <a:t>data_loading.py</a:t>
                      </a:r>
                      <a:endParaRPr lang="en-GB" sz="800" dirty="0">
                        <a:effectLst/>
                      </a:endParaRPr>
                    </a:p>
                    <a:p>
                      <a:pPr rtl="0"/>
                      <a:r>
                        <a:rPr lang="en-GB" sz="800" dirty="0">
                          <a:effectLst/>
                        </a:rPr>
                        <a:t> </a:t>
                      </a: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rtl="0"/>
                      <a:r>
                        <a:rPr lang="en-GB" sz="800" dirty="0">
                          <a:effectLst/>
                        </a:rPr>
                        <a:t>Hyperparameter tuning is automated as a model training step in the pipeline. Multiple model architectures are trained and evaluated (two extra custom U-Net architectures). Additionally, the architecture can be adjusted by the user.</a:t>
                      </a:r>
                      <a:br>
                        <a:rPr lang="en-GB" sz="800" dirty="0">
                          <a:effectLst/>
                        </a:rPr>
                      </a:br>
                      <a:r>
                        <a:rPr lang="en-GB" sz="800" dirty="0">
                          <a:effectLst/>
                        </a:rPr>
                        <a:t>The training and evaluation steps are including advanced metric logging and visualization:</a:t>
                      </a:r>
                      <a:br>
                        <a:rPr lang="en-GB" sz="800" dirty="0">
                          <a:effectLst/>
                        </a:rPr>
                      </a:br>
                      <a:r>
                        <a:rPr lang="en-GB" sz="800" dirty="0">
                          <a:effectLst/>
                        </a:rPr>
                        <a:t>learning curves, train and test metrics, and example outputs are being logged using </a:t>
                      </a:r>
                      <a:r>
                        <a:rPr lang="en-GB" sz="800" dirty="0" err="1">
                          <a:effectLst/>
                        </a:rPr>
                        <a:t>MLFlow</a:t>
                      </a:r>
                      <a:r>
                        <a:rPr lang="en-GB" sz="800" dirty="0">
                          <a:effectLst/>
                        </a:rPr>
                        <a:t>.</a:t>
                      </a:r>
                      <a:br>
                        <a:rPr lang="en-GB" sz="800" dirty="0">
                          <a:effectLst/>
                        </a:rPr>
                      </a:br>
                      <a:r>
                        <a:rPr lang="en-GB" sz="800" dirty="0">
                          <a:effectLst/>
                          <a:hlinkClick r:id="rId5" tooltip="https://github.com/bredauniversityadsai/2023-24d-fai2-adsai-group-cv-3/blob/main/pipelines/training_pipeline.py"/>
                        </a:rPr>
                        <a:t>training_pipeline.py</a:t>
                      </a:r>
                      <a:endParaRPr lang="en-GB" sz="800" dirty="0">
                        <a:effectLst/>
                      </a:endParaRPr>
                    </a:p>
                    <a:p>
                      <a:pPr rtl="0"/>
                      <a:r>
                        <a:rPr lang="en-GB" sz="800" dirty="0">
                          <a:effectLst/>
                          <a:hlinkClick r:id="rId7" tooltip="https://github.com/bredauniversityadsai/2023-24d-fai2-adsai-group-cv-3/blob/main/src/model_training.py"/>
                        </a:rPr>
                        <a:t>model_training.py</a:t>
                      </a:r>
                      <a:br>
                        <a:rPr lang="en-GB" sz="800" dirty="0">
                          <a:effectLst/>
                        </a:rPr>
                      </a:br>
                      <a:r>
                        <a:rPr lang="en-GB" sz="800" dirty="0">
                          <a:effectLst/>
                          <a:hlinkClick r:id="rId11" tooltip="https://github.com/bredauniversityadsai/2023-24d-fai2-adsai-group-cv-3/blob/main/src/model_evaluation.py"/>
                        </a:rPr>
                        <a:t>model_evaluation.py</a:t>
                      </a:r>
                      <a:endParaRPr lang="en-GB" sz="800" dirty="0">
                        <a:effectLst/>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rtl="0"/>
                      <a:r>
                        <a:rPr lang="en-GB" sz="800" dirty="0">
                          <a:effectLst/>
                        </a:rPr>
                        <a:t>The business case is considered </a:t>
                      </a:r>
                      <a:r>
                        <a:rPr lang="en-GB" sz="800" dirty="0" err="1">
                          <a:effectLst/>
                        </a:rPr>
                        <a:t>bu</a:t>
                      </a:r>
                      <a:r>
                        <a:rPr lang="en-GB" sz="800" dirty="0">
                          <a:effectLst/>
                        </a:rPr>
                        <a:t> the cost analysis that we performed:</a:t>
                      </a:r>
                      <a:br>
                        <a:rPr lang="en-GB" sz="800" dirty="0">
                          <a:effectLst/>
                        </a:rPr>
                      </a:br>
                      <a:r>
                        <a:rPr lang="en-GB" sz="800" dirty="0">
                          <a:effectLst/>
                          <a:hlinkClick r:id="rId12" tooltip="https://github.com/bredauniversityadsai/2023-24d-fai2-adsai-group-cv-3/blob/main/cost_analysis.md"/>
                        </a:rPr>
                        <a:t>Cost_Analysis.md</a:t>
                      </a:r>
                      <a:br>
                        <a:rPr lang="en-GB" sz="800" dirty="0">
                          <a:effectLst/>
                        </a:rPr>
                      </a:br>
                      <a:br>
                        <a:rPr lang="en-GB" sz="800" dirty="0">
                          <a:effectLst/>
                        </a:rPr>
                      </a:br>
                      <a:r>
                        <a:rPr lang="en-GB" sz="800" dirty="0">
                          <a:effectLst/>
                        </a:rPr>
                        <a:t>The pipeline is automatically scheduled based on time interval, using Airflow:</a:t>
                      </a:r>
                      <a:br>
                        <a:rPr lang="en-GB" sz="800" dirty="0">
                          <a:effectLst/>
                        </a:rPr>
                      </a:br>
                      <a:r>
                        <a:rPr lang="en-GB" sz="800" dirty="0">
                          <a:effectLst/>
                          <a:hlinkClick r:id="rId13" tooltip="https://github.com/bredauniversityadsai/2023-24d-fai2-adsai-group-cv-3/blob/main/airflow/dags/training_dag.py"/>
                        </a:rPr>
                        <a:t>training_dag.py</a:t>
                      </a:r>
                      <a:endParaRPr lang="en-GB" sz="800" dirty="0">
                        <a:effectLst/>
                      </a:endParaRPr>
                    </a:p>
                    <a:p>
                      <a:pPr rtl="0"/>
                      <a:r>
                        <a:rPr lang="en-GB" sz="800" dirty="0">
                          <a:effectLst/>
                        </a:rPr>
                        <a:t> </a:t>
                      </a:r>
                    </a:p>
                    <a:p>
                      <a:endParaRPr lang="en-GB" sz="700" dirty="0">
                        <a:effectLst/>
                      </a:endParaRPr>
                    </a:p>
                  </a:txBody>
                  <a:tcPr anchor="ct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spTree>
    <p:extLst>
      <p:ext uri="{BB962C8B-B14F-4D97-AF65-F5344CB8AC3E}">
        <p14:creationId xmlns:p14="http://schemas.microsoft.com/office/powerpoint/2010/main" val="641485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5</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the </a:t>
            </a:r>
            <a:r>
              <a:rPr lang="en-GB" sz="1000" i="0" dirty="0" err="1"/>
              <a:t>ablity</a:t>
            </a:r>
            <a:r>
              <a:rPr lang="en-GB" sz="1000" i="0" dirty="0"/>
              <a:t> to deploy and monitor machine learning models as part of a cloud application.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5.1</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5.1 The student demonstrates the capability to deploy the package as an API endpoint running in the cloud, utilizing industry-standard practices and tools. They exhibit proficiency in making the package accessible and usable by various stakeholders, ensuring a reliable and scalable solution for real-world applications.</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sz="900" dirty="0"/>
              <a:t>Deployment and Monotoring</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2269378281"/>
              </p:ext>
            </p:extLst>
          </p:nvPr>
        </p:nvGraphicFramePr>
        <p:xfrm>
          <a:off x="7436" y="1078852"/>
          <a:ext cx="9141704" cy="3982040"/>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358554">
                <a:tc>
                  <a:txBody>
                    <a:bodyPr/>
                    <a:lstStyle/>
                    <a:p>
                      <a:pPr algn="ctr"/>
                      <a:endParaRPr lang="en-GB" sz="800" b="1" dirty="0">
                        <a:latin typeface="Calibri" panose="020F0502020204030204" pitchFamily="34" charset="0"/>
                        <a:ea typeface="Calibri" panose="020F0502020204030204" pitchFamily="34" charset="0"/>
                        <a:cs typeface="Calibri" panose="020F0502020204030204" pitchFamily="34" charset="0"/>
                      </a:endParaRPr>
                    </a:p>
                    <a:p>
                      <a:pPr algn="ctr"/>
                      <a:r>
                        <a:rPr lang="en-GB" sz="800" b="1" dirty="0">
                          <a:latin typeface="Calibri" panose="020F0502020204030204" pitchFamily="34" charset="0"/>
                          <a:ea typeface="Calibri" panose="020F0502020204030204" pitchFamily="34" charset="0"/>
                          <a:cs typeface="Calibri" panose="020F0502020204030204" pitchFamily="34" charset="0"/>
                        </a:rPr>
                        <a:t>Poor</a:t>
                      </a:r>
                      <a:endParaRPr lang="en-NL" sz="800" b="1"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dirty="0">
                        <a:latin typeface="Calibri" panose="020F0502020204030204" pitchFamily="34" charset="0"/>
                        <a:ea typeface="Calibri" panose="020F0502020204030204" pitchFamily="34" charset="0"/>
                        <a:cs typeface="Calibri" panose="020F0502020204030204" pitchFamily="34" charset="0"/>
                      </a:endParaRPr>
                    </a:p>
                    <a:p>
                      <a:pPr algn="ctr"/>
                      <a:r>
                        <a:rPr lang="en-GB" sz="800" b="1" dirty="0">
                          <a:latin typeface="Calibri"/>
                          <a:ea typeface="Calibri"/>
                          <a:cs typeface="Calibri"/>
                        </a:rPr>
                        <a:t>Insufficient</a:t>
                      </a:r>
                      <a:endParaRPr lang="en-NL" sz="800" b="1" dirty="0">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352726">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The students demonstrate the ability to design and plan a cloud architecture implementation and data pipeline that addresses the creative brief requirements.</a:t>
                      </a:r>
                    </a:p>
                    <a:p>
                      <a:endParaRPr lang="en-GB" sz="700" dirty="0">
                        <a:latin typeface="Calibri" panose="020F0502020204030204" pitchFamily="34" charset="0"/>
                        <a:ea typeface="Calibri" panose="020F0502020204030204" pitchFamily="34" charset="0"/>
                        <a:cs typeface="Calibri" panose="020F0502020204030204" pitchFamily="34" charset="0"/>
                      </a:endParaRPr>
                    </a:p>
                    <a:p>
                      <a:endParaRPr lang="en-GB" sz="700" dirty="0">
                        <a:latin typeface="Calibri" panose="020F0502020204030204" pitchFamily="34" charset="0"/>
                        <a:ea typeface="Calibri" panose="020F0502020204030204" pitchFamily="34" charset="0"/>
                        <a:cs typeface="Calibri" panose="020F0502020204030204" pitchFamily="34" charset="0"/>
                      </a:endParaRPr>
                    </a:p>
                    <a:p>
                      <a:endParaRPr lang="en-GB"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Poor are met. The group creates an API to interface with the package. The student demonstrates the ability to create a Docker container and run the API locally with real-time or batch requests. The student demonstrates the ability to test and interface with a locally running data pipeline.</a:t>
                      </a:r>
                    </a:p>
                    <a:p>
                      <a:endParaRPr lang="en-GB"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Insufficient are met. The student demonstrates the ability to create and manage modular pipeline components. The group implements an API for inference on real time data hosted in the cloud. The deployment is created through code.  Model management is done using code and deployed models can be easily swapped. The deployment is carried out using managed ML endpoints.</a:t>
                      </a: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Sufficient are met. Advanced </a:t>
                      </a:r>
                      <a:r>
                        <a:rPr lang="en-GB" sz="700" dirty="0" err="1">
                          <a:latin typeface="Calibri" panose="020F0502020204030204" pitchFamily="34" charset="0"/>
                          <a:ea typeface="Calibri" panose="020F0502020204030204" pitchFamily="34" charset="0"/>
                          <a:cs typeface="Calibri" panose="020F0502020204030204" pitchFamily="34" charset="0"/>
                        </a:rPr>
                        <a:t>deployement</a:t>
                      </a:r>
                      <a:r>
                        <a:rPr lang="en-GB" sz="700" dirty="0">
                          <a:latin typeface="Calibri" panose="020F0502020204030204" pitchFamily="34" charset="0"/>
                          <a:ea typeface="Calibri" panose="020F0502020204030204" pitchFamily="34" charset="0"/>
                          <a:cs typeface="Calibri" panose="020F0502020204030204" pitchFamily="34" charset="0"/>
                        </a:rPr>
                        <a:t> strategies (like blue-green deployment) are used to update models in production and test new models without service disruption. Multiple models have been deployed and tested including custom models and existing open source models. The deployed API accepts both batch (e.g. batch inference, adding labelled data) and real-time data. The deployment is carried out using container instances and/or container apps.</a:t>
                      </a: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Good are met. The business case is considered through a cost analysis for the deployment. The group demonstrates the ability to deploy the application on on-premise hardware.</a:t>
                      </a:r>
                    </a:p>
                    <a:p>
                      <a:endParaRPr lang="en-GB"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73029964"/>
                  </a:ext>
                </a:extLst>
              </a:tr>
              <a:tr h="2183919">
                <a:tc>
                  <a:txBody>
                    <a:bodyPr/>
                    <a:lstStyle/>
                    <a:p>
                      <a:r>
                        <a:rPr lang="en-GB" sz="800" dirty="0">
                          <a:effectLst/>
                        </a:rPr>
                        <a:t>As   you can see here in the ‘</a:t>
                      </a:r>
                      <a:r>
                        <a:rPr lang="en-GB" sz="800" dirty="0">
                          <a:effectLst/>
                          <a:hlinkClick r:id="rId3" tooltip="https://github.com/bredauniversityadsai/2023-24d-fai2-adsai-group-cv-3/blob/8a5d9834db59ac0d087b2bbb4997d4202cb49066/5_1_iloevidence/deployment_diagram%201.drawio"/>
                        </a:rPr>
                        <a:t>Deployment   Diagram</a:t>
                      </a:r>
                      <a:r>
                        <a:rPr lang="en-GB" sz="800" dirty="0">
                          <a:effectLst/>
                        </a:rPr>
                        <a:t>’   and in the ‘</a:t>
                      </a:r>
                      <a:r>
                        <a:rPr lang="en-GB" sz="800" dirty="0">
                          <a:effectLst/>
                          <a:hlinkClick r:id="rId4" tooltip="https://github.com/bredauniversityadsai/2023-24d-fai2-adsai-group-cv-3/blob/8a5d9834db59ac0d087b2bbb4997d4202cb49066/5_1_iloevidence/cloud_architecture_implementation_plan%201.md"/>
                        </a:rPr>
                        <a:t>Cloud   architecture implementation plan </a:t>
                      </a:r>
                      <a:r>
                        <a:rPr lang="en-GB" sz="800" dirty="0">
                          <a:effectLst/>
                        </a:rPr>
                        <a:t>’</a:t>
                      </a:r>
                      <a:endParaRPr lang="en-NL" sz="700" dirty="0">
                        <a:latin typeface="Calibri"/>
                        <a:ea typeface="Calibri"/>
                        <a:cs typeface="Calibri"/>
                      </a:endParaRPr>
                    </a:p>
                  </a:txBody>
                  <a:tcPr>
                    <a:solidFill>
                      <a:schemeClr val="accent4">
                        <a:lumMod val="40000"/>
                        <a:lumOff val="60000"/>
                      </a:schemeClr>
                    </a:solidFill>
                  </a:tcPr>
                </a:tc>
                <a:tc>
                  <a:txBody>
                    <a:bodyPr/>
                    <a:lstStyle/>
                    <a:p>
                      <a:r>
                        <a:rPr lang="en-GB" sz="800" dirty="0">
                          <a:effectLst/>
                        </a:rPr>
                        <a:t>As you can see in ‘</a:t>
                      </a:r>
                      <a:r>
                        <a:rPr lang="en-GB" sz="800" dirty="0">
                          <a:effectLst/>
                          <a:hlinkClick r:id="rId5" tooltip="https://github.com/bredauniversityadsai/2023-24d-fai2-adsai-group-cv-3/blob/8a5d9834db59ac0d087b2bbb4997d4202cb49066/5_1_iloevidence/api_usage_stijn.ipynb"/>
                        </a:rPr>
                        <a:t>api_usage.ipynb</a:t>
                      </a:r>
                      <a:r>
                        <a:rPr lang="en-GB" sz="800" dirty="0">
                          <a:effectLst/>
                        </a:rPr>
                        <a:t>’ I was able to execute a request   to the localhost. We also deployed a request in ‘</a:t>
                      </a:r>
                      <a:r>
                        <a:rPr lang="en-GB" sz="800" dirty="0">
                          <a:effectLst/>
                          <a:hlinkClick r:id="rId6" tooltip="https://github.com/bredauniversityadsai/2023-24d-fai2-adsai-group-cv-3/blob/8a5d9834db59ac0d087b2bbb4997d4202cb49066/5_1_iloevidence/evidence%20dashboard%20-%201719499633346.mp4"/>
                        </a:rPr>
                        <a:t>Evidence   dashboard - 1719499633346</a:t>
                      </a:r>
                      <a:r>
                        <a:rPr lang="en-GB" sz="800" dirty="0">
                          <a:effectLst/>
                        </a:rPr>
                        <a:t>’   I ran the docker container with our app on it and send in a batch request and   a normal request, the model also offers a function to train models the   results of the batch request are put in the results folder after the initial   timer finished and the resulting model is placed in the models folder and can   be used through the app again for prediction.</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endParaRPr lang="en-NL" sz="700" dirty="0">
                        <a:latin typeface="Calibri" panose="020F0502020204030204" pitchFamily="34" charset="0"/>
                        <a:ea typeface="Calibri" panose="020F0502020204030204" pitchFamily="34" charset="0"/>
                        <a:cs typeface="Calibri" panose="020F0502020204030204" pitchFamily="34" charset="0"/>
                      </a:endParaRPr>
                    </a:p>
                    <a:p>
                      <a:pPr rtl="0"/>
                      <a:r>
                        <a:rPr lang="en-GB" sz="800" dirty="0">
                          <a:effectLst/>
                        </a:rPr>
                        <a:t>Link to our workspace: </a:t>
                      </a:r>
                      <a:r>
                        <a:rPr lang="en-GB" sz="800" dirty="0">
                          <a:effectLst/>
                          <a:hlinkClick r:id="rId7" tooltip="https://ml.azure.com/?tid=0a33589b-0036-4fe8-a829-3ed0926af886&amp;wsid=/subscriptions/0a94de80-6d3b-49f2-b3e9-ec5818862801/resourcegroups/buas-y2/providers/microsoft.machinelearningservices/workspaces/cv3"/>
                        </a:rPr>
                        <a:t>Workspace</a:t>
                      </a:r>
                      <a:endParaRPr lang="en-GB" sz="800" dirty="0">
                        <a:effectLst/>
                      </a:endParaRPr>
                    </a:p>
                    <a:p>
                      <a:pPr rtl="0"/>
                      <a:r>
                        <a:rPr lang="en-GB" sz="800" dirty="0">
                          <a:effectLst/>
                        </a:rPr>
                        <a:t>Link   to our SRC folder: </a:t>
                      </a:r>
                      <a:r>
                        <a:rPr lang="en-GB" sz="800" dirty="0">
                          <a:effectLst/>
                          <a:hlinkClick r:id="rId8" tooltip="https://github.com/bredauniversityadsai/2023-24d-fai2-adsai-group-cv-3/tree/355dbdc9d69ac014bba381967793cfc170a76a9e/src"/>
                        </a:rPr>
                        <a:t>SRC   folder</a:t>
                      </a:r>
                      <a:endParaRPr lang="en-GB" sz="800" dirty="0">
                        <a:effectLst/>
                      </a:endParaRPr>
                    </a:p>
                  </a:txBody>
                  <a:tcPr>
                    <a:solidFill>
                      <a:srgbClr val="00FFCC"/>
                    </a:solidFill>
                  </a:tcPr>
                </a:tc>
                <a:tc>
                  <a:txBody>
                    <a:bodyPr/>
                    <a:lstStyle/>
                    <a:p>
                      <a:pPr rtl="0"/>
                      <a:r>
                        <a:rPr lang="en-GB" sz="800" dirty="0">
                          <a:effectLst/>
                        </a:rPr>
                        <a:t>As you can see in </a:t>
                      </a:r>
                      <a:r>
                        <a:rPr lang="en-GB" sz="800" dirty="0">
                          <a:effectLst/>
                          <a:hlinkClick r:id="rId5" tooltip="https://github.com/bredauniversityadsai/2023-24d-fai2-adsai-group-cv-3/blob/8a5d9834db59ac0d087b2bbb4997d4202cb49066/5_1_iloevidence/api_usage_stijn.ipynb"/>
                        </a:rPr>
                        <a:t>‘api_usage.ipynb</a:t>
                      </a:r>
                      <a:r>
                        <a:rPr lang="en-GB" sz="800" dirty="0">
                          <a:effectLst/>
                        </a:rPr>
                        <a:t>’ I was able to execute a request   to the localhost. We also deployed a request in ‘</a:t>
                      </a:r>
                      <a:r>
                        <a:rPr lang="en-GB" sz="800" dirty="0">
                          <a:effectLst/>
                          <a:hlinkClick r:id="rId6" tooltip="https://github.com/bredauniversityadsai/2023-24d-fai2-adsai-group-cv-3/blob/8a5d9834db59ac0d087b2bbb4997d4202cb49066/5_1_iloevidence/evidence%20dashboard%20-%201719499633346.mp4"/>
                        </a:rPr>
                        <a:t>Evidence   dashboard - 1719499633346</a:t>
                      </a:r>
                      <a:r>
                        <a:rPr lang="en-GB" sz="800" dirty="0">
                          <a:effectLst/>
                        </a:rPr>
                        <a:t>’   I ran the docker container with our app on it and send in a batch request and   a normal request, the model also offers a function to train models the   results of the batch request are put in the results folder after the initial   timer finished and the resulting model is placed in the models folder and can   be used through the app again for prediction.</a:t>
                      </a:r>
                    </a:p>
                    <a:p>
                      <a:pPr rtl="0"/>
                      <a:r>
                        <a:rPr lang="en-GB" sz="800" dirty="0">
                          <a:effectLst/>
                        </a:rPr>
                        <a:t> </a:t>
                      </a:r>
                    </a:p>
                    <a:p>
                      <a:pPr rtl="0"/>
                      <a:r>
                        <a:rPr lang="en-GB" sz="800" dirty="0">
                          <a:effectLst/>
                          <a:hlinkClick r:id="rId9" tooltip="https://github.com/bredauniversityadsai/2023-24d-fai2-adsai-group-cv-3/blob/8a5d9834db59ac0d087b2bbb4997d4202cb49066/5_1_iloevidence/endpointbluegreendeployment.png"/>
                        </a:rPr>
                        <a:t>Blue   Green deployment</a:t>
                      </a:r>
                      <a:endParaRPr lang="en-GB" sz="800" dirty="0">
                        <a:effectLst/>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rtl="0"/>
                      <a:r>
                        <a:rPr lang="en-GB" sz="800" dirty="0">
                          <a:effectLst/>
                        </a:rPr>
                        <a:t>Screenshot of webpage</a:t>
                      </a:r>
                    </a:p>
                    <a:p>
                      <a:pPr rtl="0"/>
                      <a:r>
                        <a:rPr lang="en-GB" sz="800" dirty="0">
                          <a:effectLst/>
                        </a:rPr>
                        <a:t> </a:t>
                      </a:r>
                    </a:p>
                    <a:p>
                      <a:pPr rtl="0"/>
                      <a:r>
                        <a:rPr lang="en-GB" sz="800" dirty="0">
                          <a:effectLst/>
                        </a:rPr>
                        <a:t>Ip address: </a:t>
                      </a:r>
                      <a:r>
                        <a:rPr lang="en-GB" sz="800" dirty="0">
                          <a:effectLst/>
                          <a:hlinkClick r:id="rId10" tooltip="http://194.171.191.227:3900/docs"/>
                        </a:rPr>
                        <a:t>http://194.171.191.227:3900/docs</a:t>
                      </a:r>
                      <a:endParaRPr lang="en-GB" sz="80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700" dirty="0">
                        <a:latin typeface="Calibri"/>
                        <a:ea typeface="Calibri"/>
                        <a:cs typeface="Calibri"/>
                      </a:endParaRPr>
                    </a:p>
                  </a:txBody>
                  <a:tcPr>
                    <a:solidFill>
                      <a:schemeClr val="tx1">
                        <a:lumMod val="20000"/>
                        <a:lumOff val="80000"/>
                      </a:schemeClr>
                    </a:solidFill>
                  </a:tcPr>
                </a:tc>
                <a:extLst>
                  <a:ext uri="{0D108BD9-81ED-4DB2-BD59-A6C34878D82A}">
                    <a16:rowId xmlns:a16="http://schemas.microsoft.com/office/drawing/2014/main" val="3577151072"/>
                  </a:ext>
                </a:extLst>
              </a:tr>
            </a:tbl>
          </a:graphicData>
        </a:graphic>
      </p:graphicFrame>
      <p:pic>
        <p:nvPicPr>
          <p:cNvPr id="6" name="Picture 5" descr="A screenshot of a chat&#10;&#10;Description automatically generated">
            <a:extLst>
              <a:ext uri="{FF2B5EF4-FFF2-40B4-BE49-F238E27FC236}">
                <a16:creationId xmlns:a16="http://schemas.microsoft.com/office/drawing/2014/main" id="{08392065-20FC-F37C-8A7B-FF19B8105FF9}"/>
              </a:ext>
            </a:extLst>
          </p:cNvPr>
          <p:cNvPicPr>
            <a:picLocks noChangeAspect="1"/>
          </p:cNvPicPr>
          <p:nvPr/>
        </p:nvPicPr>
        <p:blipFill>
          <a:blip r:embed="rId11"/>
          <a:stretch>
            <a:fillRect/>
          </a:stretch>
        </p:blipFill>
        <p:spPr>
          <a:xfrm>
            <a:off x="7371829" y="4223840"/>
            <a:ext cx="1680671" cy="687319"/>
          </a:xfrm>
          <a:prstGeom prst="rect">
            <a:avLst/>
          </a:prstGeom>
        </p:spPr>
      </p:pic>
      <p:pic>
        <p:nvPicPr>
          <p:cNvPr id="8" name="Picture 7" descr="A computer screen shot of a program&#10;&#10;Description automatically generated">
            <a:extLst>
              <a:ext uri="{FF2B5EF4-FFF2-40B4-BE49-F238E27FC236}">
                <a16:creationId xmlns:a16="http://schemas.microsoft.com/office/drawing/2014/main" id="{309DFB5C-E813-8429-AEE1-8F920BA4ED78}"/>
              </a:ext>
            </a:extLst>
          </p:cNvPr>
          <p:cNvPicPr>
            <a:picLocks noChangeAspect="1"/>
          </p:cNvPicPr>
          <p:nvPr/>
        </p:nvPicPr>
        <p:blipFill>
          <a:blip r:embed="rId12"/>
          <a:stretch>
            <a:fillRect/>
          </a:stretch>
        </p:blipFill>
        <p:spPr>
          <a:xfrm>
            <a:off x="7371829" y="3702361"/>
            <a:ext cx="1809968" cy="322400"/>
          </a:xfrm>
          <a:prstGeom prst="rect">
            <a:avLst/>
          </a:prstGeom>
        </p:spPr>
      </p:pic>
    </p:spTree>
    <p:extLst>
      <p:ext uri="{BB962C8B-B14F-4D97-AF65-F5344CB8AC3E}">
        <p14:creationId xmlns:p14="http://schemas.microsoft.com/office/powerpoint/2010/main" val="48184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Previous block’s grade</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b="0" i="0" dirty="0">
                <a:solidFill>
                  <a:srgbClr val="202122"/>
                </a:solidFill>
                <a:effectLst/>
                <a:latin typeface="Lato" panose="020F0502020204030203" pitchFamily="34" charset="0"/>
              </a:rPr>
              <a:t>I don't believe that this grade is a true reflection of your abilities. Not participating in the week 9 and 10 challenges brought your grade down significantly. You misunderstood the requirements for ILO4.1 and then submitted the incorrect evidence for ILO4.2. I look forward to a grade that better reflects your abilities next block. I know you can do better.</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interpretation / key takeaways</a:t>
            </a:r>
            <a:endParaRPr sz="1400" b="1" dirty="0"/>
          </a:p>
          <a:p>
            <a:pPr marL="0" lvl="0" indent="0" algn="just" rtl="0">
              <a:spcBef>
                <a:spcPts val="800"/>
              </a:spcBef>
              <a:spcAft>
                <a:spcPts val="800"/>
              </a:spcAft>
              <a:buNone/>
            </a:pPr>
            <a:r>
              <a:rPr lang="en" dirty="0"/>
              <a:t>Do better.</a:t>
            </a:r>
            <a:endParaRPr dirty="0"/>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5.5</a:t>
            </a:r>
            <a:endParaRPr sz="3600" b="1" dirty="0">
              <a:solidFill>
                <a:srgbClr val="434343"/>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5</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sz="1000" i="0" dirty="0"/>
              <a:t>Demonstrates the </a:t>
            </a:r>
            <a:r>
              <a:rPr lang="en-GB" sz="1000" i="0" dirty="0" err="1"/>
              <a:t>ablity</a:t>
            </a:r>
            <a:r>
              <a:rPr lang="en-GB" sz="1000" i="0" dirty="0"/>
              <a:t> to deploy and monitor machine learning models as part of a cloud application.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dirty="0"/>
              <a:t>5.2</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The student showcases expertise in implementing Continuous Integration (CI), Continuous Testing/Training (CT), and Continuous Deployment (CD) practices, adhering to industry standards for efficient development and deployment processes. They also exhibit the ability to monitor the performance of the deployed solution, ensuring optimal functionality and addressing potential issues in a timely manner.</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sz="900" dirty="0"/>
              <a:t>Deployment and Monotoring</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1393608908"/>
              </p:ext>
            </p:extLst>
          </p:nvPr>
        </p:nvGraphicFramePr>
        <p:xfrm>
          <a:off x="7436" y="1078853"/>
          <a:ext cx="9141704" cy="4794795"/>
        </p:xfrm>
        <a:graphic>
          <a:graphicData uri="http://schemas.openxmlformats.org/drawingml/2006/table">
            <a:tbl>
              <a:tblPr firstRow="1" bandRow="1">
                <a:tableStyleId>{764D4AE7-FFBC-431D-9275-528F30A785D3}</a:tableStyleId>
              </a:tblPr>
              <a:tblGrid>
                <a:gridCol w="1828341">
                  <a:extLst>
                    <a:ext uri="{9D8B030D-6E8A-4147-A177-3AD203B41FA5}">
                      <a16:colId xmlns:a16="http://schemas.microsoft.com/office/drawing/2014/main" val="3534130133"/>
                    </a:ext>
                  </a:extLst>
                </a:gridCol>
                <a:gridCol w="1828341">
                  <a:extLst>
                    <a:ext uri="{9D8B030D-6E8A-4147-A177-3AD203B41FA5}">
                      <a16:colId xmlns:a16="http://schemas.microsoft.com/office/drawing/2014/main" val="3367927302"/>
                    </a:ext>
                  </a:extLst>
                </a:gridCol>
                <a:gridCol w="1810377">
                  <a:extLst>
                    <a:ext uri="{9D8B030D-6E8A-4147-A177-3AD203B41FA5}">
                      <a16:colId xmlns:a16="http://schemas.microsoft.com/office/drawing/2014/main" val="3466084504"/>
                    </a:ext>
                  </a:extLst>
                </a:gridCol>
                <a:gridCol w="1846304">
                  <a:extLst>
                    <a:ext uri="{9D8B030D-6E8A-4147-A177-3AD203B41FA5}">
                      <a16:colId xmlns:a16="http://schemas.microsoft.com/office/drawing/2014/main" val="2514858810"/>
                    </a:ext>
                  </a:extLst>
                </a:gridCol>
                <a:gridCol w="1828341">
                  <a:extLst>
                    <a:ext uri="{9D8B030D-6E8A-4147-A177-3AD203B41FA5}">
                      <a16:colId xmlns:a16="http://schemas.microsoft.com/office/drawing/2014/main" val="4047295137"/>
                    </a:ext>
                  </a:extLst>
                </a:gridCol>
              </a:tblGrid>
              <a:tr h="259142">
                <a:tc>
                  <a:txBody>
                    <a:bodyPr/>
                    <a:lstStyle/>
                    <a:p>
                      <a:pPr algn="ctr"/>
                      <a:endParaRPr lang="en-GB" sz="800" b="1" dirty="0">
                        <a:latin typeface="Calibri" panose="020F0502020204030204" pitchFamily="34" charset="0"/>
                        <a:ea typeface="Calibri" panose="020F0502020204030204" pitchFamily="34" charset="0"/>
                        <a:cs typeface="Calibri" panose="020F0502020204030204" pitchFamily="34" charset="0"/>
                      </a:endParaRPr>
                    </a:p>
                    <a:p>
                      <a:pPr algn="ctr"/>
                      <a:r>
                        <a:rPr lang="en-GB" sz="800" b="1" dirty="0">
                          <a:latin typeface="Calibri" panose="020F0502020204030204" pitchFamily="34" charset="0"/>
                          <a:ea typeface="Calibri" panose="020F0502020204030204" pitchFamily="34" charset="0"/>
                          <a:cs typeface="Calibri" panose="020F0502020204030204" pitchFamily="34" charset="0"/>
                        </a:rPr>
                        <a:t>Poor</a:t>
                      </a:r>
                      <a:endParaRPr lang="en-NL" sz="800" b="1"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4">
                        <a:lumMod val="40000"/>
                        <a:lumOff val="60000"/>
                      </a:schemeClr>
                    </a:solidFill>
                  </a:tcPr>
                </a:tc>
                <a:tc>
                  <a:txBody>
                    <a:bodyPr/>
                    <a:lstStyle/>
                    <a:p>
                      <a:pPr algn="ctr"/>
                      <a:endParaRPr lang="en-GB" sz="800" b="1" dirty="0">
                        <a:latin typeface="Calibri" panose="020F0502020204030204" pitchFamily="34" charset="0"/>
                        <a:ea typeface="Calibri" panose="020F0502020204030204" pitchFamily="34" charset="0"/>
                        <a:cs typeface="Calibri" panose="020F0502020204030204" pitchFamily="34" charset="0"/>
                      </a:endParaRPr>
                    </a:p>
                    <a:p>
                      <a:pPr algn="ctr"/>
                      <a:r>
                        <a:rPr lang="en-GB" sz="800" b="1" dirty="0">
                          <a:latin typeface="Calibri"/>
                          <a:ea typeface="Calibri"/>
                          <a:cs typeface="Calibri"/>
                        </a:rPr>
                        <a:t>Insufficient</a:t>
                      </a:r>
                      <a:endParaRPr lang="en-NL" sz="800" b="1" dirty="0">
                        <a:latin typeface="Calibri"/>
                        <a:ea typeface="Calibri"/>
                        <a:cs typeface="Calibri"/>
                      </a:endParaRPr>
                    </a:p>
                  </a:txBody>
                  <a:tcPr>
                    <a:solidFill>
                      <a:schemeClr val="accent6">
                        <a:lumMod val="40000"/>
                        <a:lumOff val="6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Sufficient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rgbClr val="00FFCC"/>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Good</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ctr"/>
                      <a:endParaRPr lang="en-GB" sz="800" b="1">
                        <a:latin typeface="Calibri" panose="020F0502020204030204" pitchFamily="34" charset="0"/>
                        <a:ea typeface="Calibri" panose="020F0502020204030204" pitchFamily="34" charset="0"/>
                        <a:cs typeface="Calibri" panose="020F0502020204030204" pitchFamily="34" charset="0"/>
                      </a:endParaRPr>
                    </a:p>
                    <a:p>
                      <a:pPr algn="ctr"/>
                      <a:r>
                        <a:rPr lang="en-GB" sz="800" b="1">
                          <a:latin typeface="Calibri" panose="020F0502020204030204" pitchFamily="34" charset="0"/>
                          <a:ea typeface="Calibri" panose="020F0502020204030204" pitchFamily="34" charset="0"/>
                          <a:cs typeface="Calibri" panose="020F0502020204030204" pitchFamily="34" charset="0"/>
                        </a:rPr>
                        <a:t>Excellent</a:t>
                      </a:r>
                      <a:endParaRPr lang="en-NL" sz="800" b="1">
                        <a:latin typeface="Calibri" panose="020F0502020204030204" pitchFamily="34" charset="0"/>
                        <a:ea typeface="Calibri" panose="020F0502020204030204" pitchFamily="34" charset="0"/>
                        <a:cs typeface="Calibri" panose="020F0502020204030204" pitchFamily="34" charset="0"/>
                      </a:endParaRPr>
                    </a:p>
                  </a:txBody>
                  <a:tcPr>
                    <a:solidFill>
                      <a:schemeClr val="tx1">
                        <a:lumMod val="20000"/>
                        <a:lumOff val="80000"/>
                      </a:schemeClr>
                    </a:solidFill>
                  </a:tcPr>
                </a:tc>
                <a:extLst>
                  <a:ext uri="{0D108BD9-81ED-4DB2-BD59-A6C34878D82A}">
                    <a16:rowId xmlns:a16="http://schemas.microsoft.com/office/drawing/2014/main" val="1929066760"/>
                  </a:ext>
                </a:extLst>
              </a:tr>
              <a:tr h="1170987">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The student/group works towards applying industry best practice for CI in ML Deployments by automating the building of deployment containers and code quality checks on a repository level.</a:t>
                      </a:r>
                    </a:p>
                  </a:txBody>
                  <a:tcPr>
                    <a:solidFill>
                      <a:schemeClr val="accent4">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Poor are met.  The student/group works towards applying industry best practice for CI in ML Deployments by automating the upload of development containers and Python packages based on appropriate criteria. Model performance is monitored using relevant metrics and logging appropriate for the cloud package used.</a:t>
                      </a:r>
                    </a:p>
                  </a:txBody>
                  <a:tcPr>
                    <a:solidFill>
                      <a:schemeClr val="accent6">
                        <a:lumMod val="40000"/>
                        <a:lumOff val="6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Insufficient are met. A pipeline for continuous training and testing has been implemented and is fed by a data pipeline using industry standard tools for batch processing. The deployment pipelines are appropriately monitored (using standard and custom service metrics). The performance of the deployed application is suitably monitored. Dev/Test/Prod environments or branches are used as a part of the CI/CD process.</a:t>
                      </a:r>
                    </a:p>
                  </a:txBody>
                  <a:tcPr>
                    <a:solidFill>
                      <a:srgbClr val="00FFCC"/>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Sufficient are met. The process for </a:t>
                      </a:r>
                      <a:r>
                        <a:rPr lang="en-GB" sz="700" dirty="0" err="1">
                          <a:latin typeface="Calibri" panose="020F0502020204030204" pitchFamily="34" charset="0"/>
                          <a:ea typeface="Calibri" panose="020F0502020204030204" pitchFamily="34" charset="0"/>
                          <a:cs typeface="Calibri" panose="020F0502020204030204" pitchFamily="34" charset="0"/>
                        </a:rPr>
                        <a:t>continuos</a:t>
                      </a:r>
                      <a:r>
                        <a:rPr lang="en-GB" sz="700" dirty="0">
                          <a:latin typeface="Calibri" panose="020F0502020204030204" pitchFamily="34" charset="0"/>
                          <a:ea typeface="Calibri" panose="020F0502020204030204" pitchFamily="34" charset="0"/>
                          <a:cs typeface="Calibri" panose="020F0502020204030204" pitchFamily="34" charset="0"/>
                        </a:rPr>
                        <a:t> training has been automated including a robust </a:t>
                      </a:r>
                      <a:r>
                        <a:rPr lang="en-GB" sz="700" dirty="0" err="1">
                          <a:latin typeface="Calibri" panose="020F0502020204030204" pitchFamily="34" charset="0"/>
                          <a:ea typeface="Calibri" panose="020F0502020204030204" pitchFamily="34" charset="0"/>
                          <a:cs typeface="Calibri" panose="020F0502020204030204" pitchFamily="34" charset="0"/>
                        </a:rPr>
                        <a:t>datapipline</a:t>
                      </a:r>
                      <a:r>
                        <a:rPr lang="en-GB" sz="700" dirty="0">
                          <a:latin typeface="Calibri" panose="020F0502020204030204" pitchFamily="34" charset="0"/>
                          <a:ea typeface="Calibri" panose="020F0502020204030204" pitchFamily="34" charset="0"/>
                          <a:cs typeface="Calibri" panose="020F0502020204030204" pitchFamily="34" charset="0"/>
                        </a:rPr>
                        <a:t>. The deployment is extensively monitored with appropriate alerting systems in place. The usage and capacity of the </a:t>
                      </a:r>
                      <a:r>
                        <a:rPr lang="en-GB" sz="700" dirty="0" err="1">
                          <a:latin typeface="Calibri" panose="020F0502020204030204" pitchFamily="34" charset="0"/>
                          <a:ea typeface="Calibri" panose="020F0502020204030204" pitchFamily="34" charset="0"/>
                          <a:cs typeface="Calibri" panose="020F0502020204030204" pitchFamily="34" charset="0"/>
                        </a:rPr>
                        <a:t>infrastucture</a:t>
                      </a:r>
                      <a:r>
                        <a:rPr lang="en-GB" sz="700" dirty="0">
                          <a:latin typeface="Calibri" panose="020F0502020204030204" pitchFamily="34" charset="0"/>
                          <a:ea typeface="Calibri" panose="020F0502020204030204" pitchFamily="34" charset="0"/>
                          <a:cs typeface="Calibri" panose="020F0502020204030204" pitchFamily="34" charset="0"/>
                        </a:rPr>
                        <a:t> is monitored, scaling techniques are </a:t>
                      </a:r>
                      <a:r>
                        <a:rPr lang="en-GB" sz="700" dirty="0" err="1">
                          <a:latin typeface="Calibri" panose="020F0502020204030204" pitchFamily="34" charset="0"/>
                          <a:ea typeface="Calibri" panose="020F0502020204030204" pitchFamily="34" charset="0"/>
                          <a:cs typeface="Calibri" panose="020F0502020204030204" pitchFamily="34" charset="0"/>
                        </a:rPr>
                        <a:t>apllied</a:t>
                      </a:r>
                      <a:r>
                        <a:rPr lang="en-GB" sz="700" dirty="0">
                          <a:latin typeface="Calibri" panose="020F0502020204030204" pitchFamily="34" charset="0"/>
                          <a:ea typeface="Calibri" panose="020F0502020204030204" pitchFamily="34" charset="0"/>
                          <a:cs typeface="Calibri" panose="020F0502020204030204" pitchFamily="34" charset="0"/>
                        </a:rPr>
                        <a:t> as necessary. The deployment is tested using realistic traffic generation. API error reporting has been implemented and provides clear error messages. All metrics tracked are useful and relevant.  Code updates are automatically verified through unit tests as a part of the CI pipeline.</a:t>
                      </a:r>
                    </a:p>
                  </a:txBody>
                  <a:tcPr>
                    <a:solidFill>
                      <a:schemeClr val="accent2">
                        <a:lumMod val="20000"/>
                        <a:lumOff val="80000"/>
                      </a:schemeClr>
                    </a:solidFill>
                  </a:tcPr>
                </a:tc>
                <a:tc>
                  <a:txBody>
                    <a:bodyPr/>
                    <a:lstStyle/>
                    <a:p>
                      <a:r>
                        <a:rPr lang="en-GB" sz="700" dirty="0">
                          <a:latin typeface="Calibri" panose="020F0502020204030204" pitchFamily="34" charset="0"/>
                          <a:ea typeface="Calibri" panose="020F0502020204030204" pitchFamily="34" charset="0"/>
                          <a:cs typeface="Calibri" panose="020F0502020204030204" pitchFamily="34" charset="0"/>
                        </a:rPr>
                        <a:t>All criteria in Good are met. The deployed application can be easily monitored through a dashboard. Application deployment is automated when changes to the codebase are made. Tracing is implemented to identify bottlenecks in the deployment.</a:t>
                      </a:r>
                    </a:p>
                  </a:txBody>
                  <a:tcPr>
                    <a:solidFill>
                      <a:schemeClr val="tx1">
                        <a:lumMod val="20000"/>
                        <a:lumOff val="80000"/>
                      </a:schemeClr>
                    </a:solidFill>
                  </a:tcPr>
                </a:tc>
                <a:extLst>
                  <a:ext uri="{0D108BD9-81ED-4DB2-BD59-A6C34878D82A}">
                    <a16:rowId xmlns:a16="http://schemas.microsoft.com/office/drawing/2014/main" val="173029964"/>
                  </a:ext>
                </a:extLst>
              </a:tr>
              <a:tr h="1413503">
                <a:tc>
                  <a:txBody>
                    <a:bodyPr/>
                    <a:lstStyle/>
                    <a:p>
                      <a:r>
                        <a:rPr lang="en-NL" sz="700" dirty="0">
                          <a:latin typeface="Calibri"/>
                          <a:ea typeface="Calibri"/>
                          <a:cs typeface="Calibri"/>
                        </a:rPr>
                        <a:t>We created a GitHub workflow to automate the building of deployment containers. After every push on the prod branch, the workflow runs and the Docker image will automatically be updated.</a:t>
                      </a:r>
                    </a:p>
                    <a:p>
                      <a:endParaRPr lang="en-NL" sz="700" dirty="0">
                        <a:latin typeface="Calibri"/>
                        <a:ea typeface="Calibri"/>
                        <a:cs typeface="Calibri"/>
                      </a:endParaRPr>
                    </a:p>
                    <a:p>
                      <a:r>
                        <a:rPr lang="en-NL" sz="700" dirty="0">
                          <a:latin typeface="Calibri"/>
                          <a:ea typeface="Calibri"/>
                          <a:cs typeface="Calibri"/>
                        </a:rPr>
                        <a:t>Individual: I created </a:t>
                      </a:r>
                      <a:r>
                        <a:rPr lang="en-NL" sz="700" dirty="0">
                          <a:latin typeface="Calibri"/>
                          <a:ea typeface="Calibri"/>
                          <a:cs typeface="Calibri"/>
                          <a:hlinkClick r:id="rId3"/>
                        </a:rPr>
                        <a:t>these</a:t>
                      </a:r>
                      <a:r>
                        <a:rPr lang="en-NL" sz="700" dirty="0">
                          <a:latin typeface="Calibri"/>
                          <a:ea typeface="Calibri"/>
                          <a:cs typeface="Calibri"/>
                        </a:rPr>
                        <a:t> workflows and they all work.</a:t>
                      </a:r>
                    </a:p>
                  </a:txBody>
                  <a:tcPr>
                    <a:solidFill>
                      <a:schemeClr val="accent4">
                        <a:lumMod val="40000"/>
                        <a:lumOff val="60000"/>
                      </a:schemeClr>
                    </a:solidFill>
                  </a:tcPr>
                </a:tc>
                <a:tc>
                  <a:txBody>
                    <a:bodyPr/>
                    <a:lstStyle/>
                    <a:p>
                      <a:r>
                        <a:rPr lang="en-NL" sz="700" dirty="0">
                          <a:latin typeface="Calibri" panose="020F0502020204030204" pitchFamily="34" charset="0"/>
                          <a:ea typeface="Calibri" panose="020F0502020204030204" pitchFamily="34" charset="0"/>
                          <a:cs typeface="Calibri" panose="020F0502020204030204" pitchFamily="34" charset="0"/>
                        </a:rPr>
                        <a:t>The workflow also automatically uploads Python packages.</a:t>
                      </a:r>
                    </a:p>
                    <a:p>
                      <a:r>
                        <a:rPr lang="en-GB" sz="800" dirty="0" err="1">
                          <a:hlinkClick r:id="rId4"/>
                        </a:rPr>
                        <a:t>package_publish.yml</a:t>
                      </a:r>
                      <a:endParaRPr lang="en-NL" sz="700" dirty="0">
                        <a:latin typeface="Calibri" panose="020F0502020204030204" pitchFamily="34" charset="0"/>
                        <a:ea typeface="Calibri" panose="020F0502020204030204" pitchFamily="34" charset="0"/>
                        <a:cs typeface="Calibri" panose="020F0502020204030204" pitchFamily="34" charset="0"/>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p>
                      <a:r>
                        <a:rPr lang="en-GB" sz="700" dirty="0">
                          <a:latin typeface="Calibri" panose="020F0502020204030204" pitchFamily="34" charset="0"/>
                          <a:ea typeface="Calibri" panose="020F0502020204030204" pitchFamily="34" charset="0"/>
                          <a:cs typeface="Calibri" panose="020F0502020204030204" pitchFamily="34" charset="0"/>
                        </a:rPr>
                        <a:t>The training and evaluation steps are including advanced metric logging and visualization:​learning curves, train and test metrics, and example outputs are being logged using </a:t>
                      </a:r>
                      <a:r>
                        <a:rPr lang="en-GB" sz="700" dirty="0" err="1">
                          <a:latin typeface="Calibri" panose="020F0502020204030204" pitchFamily="34" charset="0"/>
                          <a:ea typeface="Calibri" panose="020F0502020204030204" pitchFamily="34" charset="0"/>
                          <a:cs typeface="Calibri" panose="020F0502020204030204" pitchFamily="34" charset="0"/>
                        </a:rPr>
                        <a:t>MLFlow</a:t>
                      </a:r>
                      <a:r>
                        <a:rPr lang="en-GB" sz="700" dirty="0">
                          <a:latin typeface="Calibri" panose="020F0502020204030204" pitchFamily="34" charset="0"/>
                          <a:ea typeface="Calibri" panose="020F0502020204030204" pitchFamily="34" charset="0"/>
                          <a:cs typeface="Calibri" panose="020F0502020204030204" pitchFamily="34" charset="0"/>
                        </a:rPr>
                        <a:t>.​</a:t>
                      </a:r>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6">
                        <a:lumMod val="40000"/>
                        <a:lumOff val="60000"/>
                      </a:schemeClr>
                    </a:solidFill>
                  </a:tcPr>
                </a:tc>
                <a:tc>
                  <a:txBody>
                    <a:bodyPr/>
                    <a:lstStyle/>
                    <a:p>
                      <a:pPr rtl="0"/>
                      <a:r>
                        <a:rPr lang="en-GB" sz="800" dirty="0">
                          <a:effectLst/>
                        </a:rPr>
                        <a:t>A pipeline for continuous training and testing present and implemented using </a:t>
                      </a:r>
                      <a:r>
                        <a:rPr lang="en-GB" sz="800" dirty="0" err="1">
                          <a:effectLst/>
                        </a:rPr>
                        <a:t>AIrflow</a:t>
                      </a:r>
                      <a:br>
                        <a:rPr lang="en-GB" sz="800" dirty="0">
                          <a:effectLst/>
                        </a:rPr>
                      </a:br>
                      <a:r>
                        <a:rPr lang="en-GB" sz="800" dirty="0">
                          <a:effectLst/>
                          <a:hlinkClick r:id="rId5" tooltip="https://github.com/bredauniversityadsai/2023-24d-fai2-adsai-group-cv-3/blob/main/airflow/dags/training_dag.py"/>
                        </a:rPr>
                        <a:t>training_dag.py</a:t>
                      </a:r>
                      <a:endParaRPr lang="en-GB" sz="800" dirty="0">
                        <a:effectLst/>
                      </a:endParaRPr>
                    </a:p>
                    <a:p>
                      <a:pPr rtl="0"/>
                      <a:r>
                        <a:rPr lang="en-GB" sz="800" dirty="0">
                          <a:effectLst/>
                          <a:hlinkClick r:id="rId6" tooltip="https://github.com/bredauniversityadsai/2023-24d-fai2-adsai-group-cv-3/blob/main/pipelines/retraining_pipeline.py"/>
                        </a:rPr>
                        <a:t>retraining_pipeline.py</a:t>
                      </a:r>
                      <a:endParaRPr lang="en-GB" sz="800" dirty="0">
                        <a:effectLst/>
                      </a:endParaRPr>
                    </a:p>
                    <a:p>
                      <a:pPr rtl="0"/>
                      <a:r>
                        <a:rPr lang="en-GB" sz="800" dirty="0">
                          <a:effectLst/>
                        </a:rPr>
                        <a:t>Both deployment pipelines – Kubernetes Endpoint and ACI, are appropriately monitored within code:</a:t>
                      </a:r>
                      <a:br>
                        <a:rPr lang="en-GB" sz="800" dirty="0">
                          <a:effectLst/>
                        </a:rPr>
                      </a:br>
                      <a:r>
                        <a:rPr lang="en-GB" sz="800" dirty="0">
                          <a:effectLst/>
                          <a:hlinkClick r:id="rId7" tooltip="https://github.com/bredauniversityadsai/2023-24d-fai2-adsai-group-cv-3/blob/main/endpoint.ipynb"/>
                        </a:rPr>
                        <a:t>ACI Deployment</a:t>
                      </a:r>
                      <a:endParaRPr lang="en-GB" sz="800" dirty="0">
                        <a:effectLst/>
                      </a:endParaRPr>
                    </a:p>
                    <a:p>
                      <a:pPr rtl="0"/>
                      <a:r>
                        <a:rPr lang="en-GB" sz="800" dirty="0">
                          <a:effectLst/>
                          <a:hlinkClick r:id="rId8" tooltip="https://github.com/bredauniversityadsai/2023-24d-fai2-adsai-group-cv-3/blob/main/kubernetes%20deployment/cloud_deployment.ipynb"/>
                        </a:rPr>
                        <a:t>Kubernetes Deployment</a:t>
                      </a:r>
                      <a:endParaRPr lang="en-GB" sz="800" dirty="0">
                        <a:effectLst/>
                      </a:endParaRPr>
                    </a:p>
                    <a:p>
                      <a:pPr rtl="0"/>
                      <a:r>
                        <a:rPr lang="en-GB" sz="800" dirty="0">
                          <a:effectLst/>
                        </a:rPr>
                        <a:t>And through Azure dashboard</a:t>
                      </a:r>
                      <a:br>
                        <a:rPr lang="en-GB" sz="800" dirty="0">
                          <a:effectLst/>
                        </a:rPr>
                      </a:br>
                      <a:r>
                        <a:rPr lang="en-GB" sz="800" dirty="0">
                          <a:effectLst/>
                          <a:hlinkClick r:id="rId9" tooltip="https://ml.azure.com/endpoints/realtime/k8s-endpoint-06261130347924/logs?wsid=/subscriptions/0a94de80-6d3b-49f2-b3e9-ec5818862801/resourcegroups/buas-y2/providers/microsoft.machinelearningservices/workspaces/cv3&amp;tid=0a33589b-0036-4fe8-a829-3ed0926af886"/>
                        </a:rPr>
                        <a:t>Azure Deployment Logs</a:t>
                      </a:r>
                      <a:endParaRPr lang="en-GB" sz="800" dirty="0">
                        <a:effectLst/>
                      </a:endParaRPr>
                    </a:p>
                    <a:p>
                      <a:pPr rtl="0"/>
                      <a:r>
                        <a:rPr lang="en-GB" sz="800" dirty="0">
                          <a:effectLst/>
                        </a:rPr>
                        <a:t>Dev/Test/Prod branches present and used to execute GitHub workflows.</a:t>
                      </a:r>
                    </a:p>
                  </a:txBody>
                  <a:tcPr>
                    <a:solidFill>
                      <a:srgbClr val="00FFCC"/>
                    </a:solidFill>
                  </a:tcPr>
                </a:tc>
                <a:tc>
                  <a:txBody>
                    <a:bodyPr/>
                    <a:lstStyle/>
                    <a:p>
                      <a:pPr rtl="0"/>
                      <a:r>
                        <a:rPr lang="en-GB" sz="700" b="0" i="0" u="none" strike="noStrike" cap="none" dirty="0">
                          <a:solidFill>
                            <a:srgbClr val="000000"/>
                          </a:solidFill>
                          <a:effectLst/>
                          <a:latin typeface="Arial"/>
                          <a:ea typeface="Arial"/>
                          <a:cs typeface="Arial"/>
                          <a:sym typeface="Arial"/>
                        </a:rPr>
                        <a:t>We setup a system to send a mail notification upon crash or overload due to to many request but because of credentials to the email address and the creation we were unable to actually put it to action, we have a code to make it work given that we have a working email address. This is the error message for the notification: </a:t>
                      </a:r>
                      <a:r>
                        <a:rPr lang="en-GB" sz="700" b="0" i="0" u="none" strike="noStrike" cap="none" dirty="0">
                          <a:solidFill>
                            <a:srgbClr val="000000"/>
                          </a:solidFill>
                          <a:effectLst/>
                          <a:latin typeface="Arial"/>
                          <a:ea typeface="Arial"/>
                          <a:cs typeface="Arial"/>
                          <a:sym typeface="Arial"/>
                          <a:hlinkClick r:id="rId10" tooltip="https://edubuas-my.sharepoint.com/:i:/g/personal/226180_buas_nl/ety7tvfjgtbbowi0fx4cyumbxkluiirwwyw1n6-vdtf8gw?e=3gu08m"/>
                        </a:rPr>
                        <a:t>error</a:t>
                      </a:r>
                      <a:endParaRPr lang="en-GB" sz="700" b="0" i="0" u="none" strike="noStrike" cap="none" dirty="0">
                        <a:solidFill>
                          <a:srgbClr val="000000"/>
                        </a:solidFill>
                        <a:effectLst/>
                        <a:latin typeface="Arial"/>
                        <a:ea typeface="Arial"/>
                        <a:cs typeface="Arial"/>
                        <a:sym typeface="Arial"/>
                      </a:endParaRPr>
                    </a:p>
                    <a:p>
                      <a:pPr rtl="0"/>
                      <a:r>
                        <a:rPr lang="en-GB" sz="1400" b="0" i="0" u="none" strike="noStrike" cap="none" dirty="0">
                          <a:solidFill>
                            <a:srgbClr val="000000"/>
                          </a:solidFill>
                          <a:effectLst/>
                          <a:latin typeface="Arial"/>
                          <a:ea typeface="Arial"/>
                          <a:cs typeface="Arial"/>
                          <a:sym typeface="Arial"/>
                        </a:rPr>
                        <a:t> </a:t>
                      </a:r>
                      <a:endParaRPr lang="en-GB" sz="700" b="0" i="0" u="none" strike="noStrike" cap="none" dirty="0">
                        <a:solidFill>
                          <a:srgbClr val="000000"/>
                        </a:solidFill>
                        <a:effectLst/>
                        <a:latin typeface="Arial"/>
                        <a:ea typeface="Arial"/>
                        <a:cs typeface="Arial"/>
                        <a:sym typeface="Arial"/>
                      </a:endParaRPr>
                    </a:p>
                    <a:p>
                      <a:pPr rtl="0"/>
                      <a:r>
                        <a:rPr lang="en-GB" sz="700" b="0" i="0" u="none" strike="noStrike" cap="none" dirty="0">
                          <a:solidFill>
                            <a:srgbClr val="000000"/>
                          </a:solidFill>
                          <a:effectLst/>
                          <a:latin typeface="Arial"/>
                          <a:ea typeface="Arial"/>
                          <a:cs typeface="Arial"/>
                          <a:sym typeface="Arial"/>
                        </a:rPr>
                        <a:t>This is the code snippets From line 294 the part of the notifications is setup </a:t>
                      </a:r>
                      <a:r>
                        <a:rPr lang="en-GB" sz="700" b="0" i="0" u="none" strike="noStrike" cap="none" dirty="0">
                          <a:solidFill>
                            <a:srgbClr val="000000"/>
                          </a:solidFill>
                          <a:effectLst/>
                          <a:latin typeface="Arial"/>
                          <a:ea typeface="Arial"/>
                          <a:cs typeface="Arial"/>
                          <a:sym typeface="Arial"/>
                          <a:hlinkClick r:id="rId11" tooltip="https://github.com/bredauniversityadsai/2023-24d-fai2-adsai-group-cv-3/blob/8a5d9834db59ac0d087b2bbb4997d4202cb49066/aci/app.py"/>
                        </a:rPr>
                        <a:t>APP</a:t>
                      </a:r>
                      <a:endParaRPr lang="en-GB" sz="700" b="0" i="0" u="none" strike="noStrike" cap="none" dirty="0">
                        <a:solidFill>
                          <a:srgbClr val="000000"/>
                        </a:solidFill>
                        <a:effectLst/>
                        <a:latin typeface="Arial"/>
                        <a:ea typeface="Arial"/>
                        <a:cs typeface="Arial"/>
                        <a:sym typeface="Arial"/>
                      </a:endParaRPr>
                    </a:p>
                    <a:p>
                      <a:pPr rtl="0"/>
                      <a:r>
                        <a:rPr lang="en-GB" sz="700" b="0" i="0" u="none" strike="noStrike" cap="none" dirty="0">
                          <a:solidFill>
                            <a:srgbClr val="000000"/>
                          </a:solidFill>
                          <a:effectLst/>
                          <a:latin typeface="Arial"/>
                          <a:ea typeface="Arial"/>
                          <a:cs typeface="Arial"/>
                          <a:sym typeface="Arial"/>
                        </a:rPr>
                        <a:t> </a:t>
                      </a:r>
                    </a:p>
                    <a:p>
                      <a:pPr rtl="0"/>
                      <a:r>
                        <a:rPr lang="en-GB" sz="700" b="0" i="0" u="none" strike="noStrike" cap="none" dirty="0">
                          <a:solidFill>
                            <a:srgbClr val="000000"/>
                          </a:solidFill>
                          <a:effectLst/>
                          <a:latin typeface="Arial"/>
                          <a:ea typeface="Arial"/>
                          <a:cs typeface="Arial"/>
                          <a:sym typeface="Arial"/>
                          <a:hlinkClick r:id="rId12" tooltip="https://github.com/bredauniversityadsai/2023-24d-fai2-adsai-group-cv-3/blob/8a5d9834db59ac0d087b2bbb4997d4202cb49066/email_test.ipynb"/>
                        </a:rPr>
                        <a:t>Code to test if the notifications work</a:t>
                      </a:r>
                      <a:endParaRPr lang="en-GB" sz="700" b="0" i="0" u="none" strike="noStrike" cap="none" dirty="0">
                        <a:solidFill>
                          <a:srgbClr val="000000"/>
                        </a:solidFill>
                        <a:effectLst/>
                        <a:latin typeface="Arial"/>
                        <a:ea typeface="Arial"/>
                        <a:cs typeface="Arial"/>
                        <a:sym typeface="Arial"/>
                      </a:endParaRPr>
                    </a:p>
                    <a:p>
                      <a:pPr rtl="0"/>
                      <a:r>
                        <a:rPr lang="en-GB" sz="700" b="0" i="0" u="none" strike="noStrike" cap="none" dirty="0">
                          <a:solidFill>
                            <a:srgbClr val="000000"/>
                          </a:solidFill>
                          <a:effectLst/>
                          <a:latin typeface="Arial"/>
                          <a:ea typeface="Arial"/>
                          <a:cs typeface="Arial"/>
                          <a:sym typeface="Arial"/>
                          <a:hlinkClick r:id="rId13"/>
                        </a:rPr>
                        <a:t>5_2ILO_EMAIL_ERROR.png</a:t>
                      </a:r>
                      <a:endParaRPr lang="en-GB" sz="700" b="0" i="0" u="none" strike="noStrike" cap="none" dirty="0">
                        <a:solidFill>
                          <a:srgbClr val="000000"/>
                        </a:solidFill>
                        <a:effectLst/>
                        <a:latin typeface="Arial"/>
                        <a:ea typeface="Arial"/>
                        <a:cs typeface="Arial"/>
                        <a:sym typeface="Arial"/>
                      </a:endParaRPr>
                    </a:p>
                    <a:p>
                      <a:endParaRPr lang="en-NL" sz="700" dirty="0">
                        <a:latin typeface="Calibri" panose="020F0502020204030204" pitchFamily="34" charset="0"/>
                        <a:ea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700" dirty="0">
                        <a:latin typeface="Calibri"/>
                        <a:ea typeface="Calibri"/>
                        <a:cs typeface="Calibri"/>
                      </a:endParaRPr>
                    </a:p>
                  </a:txBody>
                  <a:tcPr>
                    <a:solidFill>
                      <a:schemeClr val="tx1">
                        <a:lumMod val="20000"/>
                        <a:lumOff val="80000"/>
                      </a:schemeClr>
                    </a:solidFill>
                  </a:tcPr>
                </a:tc>
                <a:extLst>
                  <a:ext uri="{0D108BD9-81ED-4DB2-BD59-A6C34878D82A}">
                    <a16:rowId xmlns:a16="http://schemas.microsoft.com/office/drawing/2014/main" val="3577151072"/>
                  </a:ext>
                </a:extLst>
              </a:tr>
              <a:tr h="832395">
                <a:tc>
                  <a:txBody>
                    <a:bodyPr/>
                    <a:lstStyle/>
                    <a:p>
                      <a:pPr lvl="0">
                        <a:buNone/>
                      </a:pPr>
                      <a:r>
                        <a:rPr lang="en-US" sz="700" dirty="0">
                          <a:latin typeface="Calibri"/>
                          <a:ea typeface="Calibri"/>
                          <a:cs typeface="Calibri"/>
                        </a:rPr>
                        <a:t>Workflow file: </a:t>
                      </a:r>
                      <a:r>
                        <a:rPr lang="en-US" sz="700" dirty="0">
                          <a:latin typeface="Calibri"/>
                          <a:ea typeface="Calibri"/>
                          <a:cs typeface="Calibri"/>
                          <a:hlinkClick r:id="rId14"/>
                        </a:rPr>
                        <a:t>docker.yml</a:t>
                      </a:r>
                      <a:r>
                        <a:rPr lang="en-US" sz="700" dirty="0">
                          <a:latin typeface="Calibri"/>
                          <a:ea typeface="Calibri"/>
                          <a:cs typeface="Calibri"/>
                        </a:rPr>
                        <a:t>.</a:t>
                      </a:r>
                    </a:p>
                    <a:p>
                      <a:pPr lvl="0">
                        <a:buNone/>
                      </a:pPr>
                      <a:endParaRPr lang="en-US" sz="700" dirty="0">
                        <a:latin typeface="Calibri"/>
                        <a:ea typeface="Calibri"/>
                        <a:cs typeface="Calibri"/>
                      </a:endParaRPr>
                    </a:p>
                  </a:txBody>
                  <a:tcPr>
                    <a:solidFill>
                      <a:schemeClr val="accent4">
                        <a:lumMod val="40000"/>
                        <a:lumOff val="60000"/>
                      </a:schemeClr>
                    </a:solidFill>
                  </a:tcPr>
                </a:tc>
                <a:tc>
                  <a:txBody>
                    <a:bodyPr/>
                    <a:lstStyle/>
                    <a:p>
                      <a:pPr lvl="0">
                        <a:buNone/>
                      </a:pPr>
                      <a:r>
                        <a:rPr lang="en-US" sz="700" dirty="0">
                          <a:latin typeface="Calibri"/>
                          <a:ea typeface="Calibri"/>
                          <a:cs typeface="Calibri"/>
                        </a:rPr>
                        <a:t>Workflow file: </a:t>
                      </a:r>
                      <a:r>
                        <a:rPr lang="en-US" sz="700" dirty="0">
                          <a:latin typeface="Calibri"/>
                          <a:ea typeface="Calibri"/>
                          <a:cs typeface="Calibri"/>
                          <a:hlinkClick r:id="rId14"/>
                        </a:rPr>
                        <a:t>docker.yml</a:t>
                      </a:r>
                      <a:r>
                        <a:rPr lang="en-US" sz="700" dirty="0">
                          <a:latin typeface="Calibri"/>
                          <a:ea typeface="Calibri"/>
                          <a:cs typeface="Calibri"/>
                        </a:rPr>
                        <a:t>.</a:t>
                      </a:r>
                    </a:p>
                    <a:p>
                      <a:pPr lvl="0">
                        <a:buNone/>
                      </a:pPr>
                      <a:r>
                        <a:rPr lang="en-US" sz="700" dirty="0" err="1">
                          <a:latin typeface="Calibri"/>
                          <a:ea typeface="Calibri"/>
                          <a:cs typeface="Calibri"/>
                          <a:hlinkClick r:id="rId15"/>
                        </a:rPr>
                        <a:t>training_pipeline.py</a:t>
                      </a:r>
                      <a:r>
                        <a:rPr lang="en-US" sz="700" dirty="0">
                          <a:latin typeface="Calibri"/>
                          <a:ea typeface="Calibri"/>
                          <a:cs typeface="Calibri"/>
                          <a:hlinkClick r:id="rId15"/>
                        </a:rPr>
                        <a:t>​</a:t>
                      </a:r>
                      <a:endParaRPr lang="en-US" sz="700" dirty="0">
                        <a:latin typeface="Calibri"/>
                        <a:ea typeface="Calibri"/>
                        <a:cs typeface="Calibri"/>
                      </a:endParaRPr>
                    </a:p>
                    <a:p>
                      <a:pPr lvl="0">
                        <a:buNone/>
                      </a:pPr>
                      <a:r>
                        <a:rPr lang="en-US" sz="700" dirty="0">
                          <a:latin typeface="Calibri"/>
                          <a:ea typeface="Calibri"/>
                          <a:cs typeface="Calibri"/>
                          <a:hlinkClick r:id="rId16"/>
                        </a:rPr>
                        <a:t>model_training.py</a:t>
                      </a:r>
                      <a:endParaRPr lang="en-US" sz="700" dirty="0">
                        <a:latin typeface="Calibri"/>
                        <a:ea typeface="Calibri"/>
                        <a:cs typeface="Calibri"/>
                      </a:endParaRPr>
                    </a:p>
                    <a:p>
                      <a:pPr lvl="0">
                        <a:buNone/>
                      </a:pPr>
                      <a:r>
                        <a:rPr lang="en-US" sz="700" dirty="0" err="1">
                          <a:latin typeface="Calibri"/>
                          <a:ea typeface="Calibri"/>
                          <a:cs typeface="Calibri"/>
                          <a:hlinkClick r:id="rId17"/>
                        </a:rPr>
                        <a:t>model_evaluation.py</a:t>
                      </a:r>
                      <a:endParaRPr lang="en-US" sz="700" dirty="0">
                        <a:latin typeface="Calibri"/>
                        <a:ea typeface="Calibri"/>
                        <a:cs typeface="Calibri"/>
                      </a:endParaRPr>
                    </a:p>
                  </a:txBody>
                  <a:tcPr>
                    <a:solidFill>
                      <a:schemeClr val="accent6">
                        <a:lumMod val="40000"/>
                        <a:lumOff val="60000"/>
                      </a:schemeClr>
                    </a:solidFill>
                  </a:tcPr>
                </a:tc>
                <a:tc>
                  <a:txBody>
                    <a:bodyPr/>
                    <a:lstStyle/>
                    <a:p>
                      <a:pPr lvl="0">
                        <a:buNone/>
                      </a:pPr>
                      <a:endParaRPr lang="en-US" sz="700" dirty="0">
                        <a:latin typeface="Calibri"/>
                        <a:ea typeface="Calibri"/>
                        <a:cs typeface="Calibri"/>
                      </a:endParaRPr>
                    </a:p>
                  </a:txBody>
                  <a:tcPr>
                    <a:solidFill>
                      <a:srgbClr val="00FFCC"/>
                    </a:solidFill>
                  </a:tcPr>
                </a:tc>
                <a:tc>
                  <a:txBody>
                    <a:bodyPr/>
                    <a:lstStyle/>
                    <a:p>
                      <a:pPr lvl="0">
                        <a:buNone/>
                      </a:pPr>
                      <a:endParaRPr lang="en-US" sz="700" dirty="0">
                        <a:latin typeface="Calibri"/>
                        <a:ea typeface="Calibri"/>
                        <a:cs typeface="Calibri"/>
                      </a:endParaRPr>
                    </a:p>
                  </a:txBody>
                  <a:tcPr>
                    <a:solidFill>
                      <a:schemeClr val="accent2">
                        <a:lumMod val="20000"/>
                        <a:lumOff val="80000"/>
                      </a:schemeClr>
                    </a:solidFill>
                  </a:tcPr>
                </a:tc>
                <a:tc>
                  <a:txBody>
                    <a:bodyPr/>
                    <a:lstStyle/>
                    <a:p>
                      <a:pPr lvl="0" algn="l">
                        <a:lnSpc>
                          <a:spcPct val="100000"/>
                        </a:lnSpc>
                        <a:spcBef>
                          <a:spcPts val="0"/>
                        </a:spcBef>
                        <a:spcAft>
                          <a:spcPts val="0"/>
                        </a:spcAft>
                        <a:buNone/>
                      </a:pPr>
                      <a:endParaRPr lang="en-US" sz="700" b="0" i="0" u="none" strike="noStrike" noProof="0" dirty="0">
                        <a:solidFill>
                          <a:srgbClr val="000000"/>
                        </a:solidFill>
                      </a:endParaRPr>
                    </a:p>
                  </a:txBody>
                  <a:tcPr>
                    <a:solidFill>
                      <a:schemeClr val="tx1">
                        <a:lumMod val="20000"/>
                        <a:lumOff val="80000"/>
                      </a:schemeClr>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2057738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My most significant achievements this block</a:t>
            </a:r>
            <a:endParaRPr dirty="0"/>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nl-NL" dirty="0" err="1"/>
              <a:t>Creating</a:t>
            </a:r>
            <a:r>
              <a:rPr lang="nl-NL" dirty="0"/>
              <a:t> a </a:t>
            </a:r>
            <a:r>
              <a:rPr lang="nl-NL" dirty="0" err="1"/>
              <a:t>working</a:t>
            </a:r>
            <a:r>
              <a:rPr lang="nl-NL" dirty="0"/>
              <a:t> pipeline.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0"/>
              </a:spcBef>
              <a:spcAft>
                <a:spcPts val="0"/>
              </a:spcAft>
              <a:buNone/>
            </a:pPr>
            <a:r>
              <a:rPr lang="nl-NL" dirty="0" err="1"/>
              <a:t>Creating</a:t>
            </a:r>
            <a:r>
              <a:rPr lang="nl-NL" dirty="0"/>
              <a:t> a </a:t>
            </a:r>
            <a:r>
              <a:rPr lang="nl-NL" dirty="0" err="1"/>
              <a:t>working</a:t>
            </a:r>
            <a:r>
              <a:rPr lang="nl-NL" dirty="0"/>
              <a:t> pipeline.</a:t>
            </a:r>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0"/>
              </a:spcBef>
              <a:spcAft>
                <a:spcPts val="0"/>
              </a:spcAft>
              <a:buNone/>
            </a:pPr>
            <a:r>
              <a:rPr lang="nl-NL" dirty="0" err="1"/>
              <a:t>Creating</a:t>
            </a:r>
            <a:r>
              <a:rPr lang="nl-NL" dirty="0"/>
              <a:t> a </a:t>
            </a:r>
            <a:r>
              <a:rPr lang="nl-NL" dirty="0" err="1"/>
              <a:t>working</a:t>
            </a:r>
            <a:r>
              <a:rPr lang="nl-NL" dirty="0"/>
              <a:t> pipeline.</a:t>
            </a: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nl-NL" dirty="0"/>
              <a:t>It was a </a:t>
            </a:r>
            <a:r>
              <a:rPr lang="nl-NL" dirty="0" err="1"/>
              <a:t>good</a:t>
            </a:r>
            <a:r>
              <a:rPr lang="nl-NL" dirty="0"/>
              <a:t> block, </a:t>
            </a:r>
            <a:r>
              <a:rPr lang="nl-NL" dirty="0" err="1"/>
              <a:t>and</a:t>
            </a:r>
            <a:r>
              <a:rPr lang="nl-NL" dirty="0"/>
              <a:t> </a:t>
            </a:r>
            <a:r>
              <a:rPr lang="nl-NL" dirty="0" err="1"/>
              <a:t>I’m</a:t>
            </a:r>
            <a:r>
              <a:rPr lang="nl-NL" dirty="0"/>
              <a:t> happy.</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 dirty="0"/>
              <a:t>Keep working hard.</a:t>
            </a:r>
            <a:endParaRPr dirty="0"/>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Roboto"/>
                <a:ea typeface="Roboto"/>
                <a:cs typeface="Roboto"/>
                <a:sym typeface="Roboto"/>
              </a:rPr>
              <a:t>9.0</a:t>
            </a:r>
            <a:endParaRPr sz="3600" b="1" dirty="0">
              <a:solidFill>
                <a:srgbClr val="4343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Set up </a:t>
            </a:r>
            <a:r>
              <a:rPr lang="en-GB" dirty="0" err="1">
                <a:solidFill>
                  <a:srgbClr val="0E0E0E"/>
                </a:solidFill>
                <a:effectLst/>
                <a:latin typeface=".SF NS"/>
              </a:rPr>
              <a:t>MLOps</a:t>
            </a:r>
            <a:r>
              <a:rPr lang="en-GB" dirty="0">
                <a:solidFill>
                  <a:srgbClr val="0E0E0E"/>
                </a:solidFill>
                <a:effectLst/>
                <a:latin typeface=".SF NS"/>
              </a:rPr>
              <a:t> environment</a:t>
            </a:r>
          </a:p>
          <a:p>
            <a:r>
              <a:rPr lang="en-GB" dirty="0">
                <a:solidFill>
                  <a:srgbClr val="0E0E0E"/>
                </a:solidFill>
                <a:effectLst/>
                <a:latin typeface=".SF NS"/>
              </a:rPr>
              <a:t>• Plan sprint and project</a:t>
            </a:r>
          </a:p>
          <a:p>
            <a:pPr marL="182880" lvl="0" indent="-154940" algn="l" rtl="0">
              <a:spcBef>
                <a:spcPts val="0"/>
              </a:spcBef>
              <a:spcAft>
                <a:spcPts val="0"/>
              </a:spcAft>
              <a:buSzPts val="1000"/>
              <a:buChar char="●"/>
            </a:pPr>
            <a:r>
              <a:rPr lang="en" dirty="0"/>
              <a:t>What have you actually been able to do? </a:t>
            </a:r>
          </a:p>
          <a:p>
            <a:r>
              <a:rPr lang="en-GB" dirty="0">
                <a:solidFill>
                  <a:srgbClr val="0E0E0E"/>
                </a:solidFill>
                <a:effectLst/>
                <a:latin typeface=".SF NS"/>
              </a:rPr>
              <a:t>• </a:t>
            </a:r>
            <a:r>
              <a:rPr lang="en-GB" dirty="0" err="1">
                <a:solidFill>
                  <a:srgbClr val="0E0E0E"/>
                </a:solidFill>
                <a:effectLst/>
                <a:latin typeface=".SF NS"/>
              </a:rPr>
              <a:t>MLOps</a:t>
            </a:r>
            <a:r>
              <a:rPr lang="en-GB" dirty="0">
                <a:solidFill>
                  <a:srgbClr val="0E0E0E"/>
                </a:solidFill>
                <a:effectLst/>
                <a:latin typeface=".SF NS"/>
              </a:rPr>
              <a:t> setup completed</a:t>
            </a:r>
          </a:p>
          <a:p>
            <a:r>
              <a:rPr lang="en-GB" dirty="0">
                <a:solidFill>
                  <a:srgbClr val="0E0E0E"/>
                </a:solidFill>
                <a:effectLst/>
                <a:latin typeface=".SF NS"/>
              </a:rPr>
              <a:t>• Project roadmap drafted</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dirty="0"/>
          </a:p>
        </p:txBody>
      </p:sp>
      <p:sp>
        <p:nvSpPr>
          <p:cNvPr id="164" name="Google Shape;164;p20"/>
          <p:cNvSpPr txBox="1">
            <a:spLocks noGrp="1"/>
          </p:cNvSpPr>
          <p:nvPr>
            <p:ph type="body" idx="3"/>
          </p:nvPr>
        </p:nvSpPr>
        <p:spPr>
          <a:xfrm>
            <a:off x="4663450" y="1152698"/>
            <a:ext cx="4297800" cy="2617444"/>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Productive week with key setups done</a:t>
            </a:r>
            <a:endParaRPr lang="en-NL" dirty="0"/>
          </a:p>
          <a:p>
            <a:pPr marL="182880" lvl="0" indent="-154940" algn="l" rtl="0">
              <a:spcBef>
                <a:spcPts val="0"/>
              </a:spcBef>
              <a:spcAft>
                <a:spcPts val="0"/>
              </a:spcAft>
              <a:buSzPts val="1000"/>
              <a:buChar char="●"/>
            </a:pPr>
            <a:r>
              <a:rPr lang="en" dirty="0"/>
              <a:t>What went well? </a:t>
            </a:r>
          </a:p>
          <a:p>
            <a:pPr marL="182880" indent="-154940"/>
            <a:r>
              <a:rPr lang="en-GB" dirty="0" err="1">
                <a:solidFill>
                  <a:srgbClr val="0E0E0E"/>
                </a:solidFill>
                <a:effectLst/>
                <a:latin typeface=".SF NS"/>
              </a:rPr>
              <a:t>MLOps</a:t>
            </a:r>
            <a:r>
              <a:rPr lang="en-GB" dirty="0">
                <a:solidFill>
                  <a:srgbClr val="0E0E0E"/>
                </a:solidFill>
                <a:effectLst/>
                <a:latin typeface=".SF NS"/>
              </a:rPr>
              <a:t> issues resolved</a:t>
            </a:r>
            <a:endParaRPr lang="nl-NL" dirty="0"/>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Time estimates need improvement</a:t>
            </a:r>
            <a:endParaRPr lang="en-GB" dirty="0"/>
          </a:p>
          <a:p>
            <a:pPr marL="182880" lvl="0" indent="-154940" algn="l" rtl="0">
              <a:spcBef>
                <a:spcPts val="0"/>
              </a:spcBef>
              <a:spcAft>
                <a:spcPts val="0"/>
              </a:spcAft>
              <a:buSzPts val="1000"/>
              <a:buChar char="●"/>
            </a:pPr>
            <a:r>
              <a:rPr lang="en-GB" dirty="0"/>
              <a:t>What did you learn? </a:t>
            </a:r>
          </a:p>
          <a:p>
            <a:pPr marL="165100" indent="0">
              <a:buNone/>
            </a:pPr>
            <a:r>
              <a:rPr lang="en-GB" dirty="0" err="1">
                <a:solidFill>
                  <a:srgbClr val="0E0E0E"/>
                </a:solidFill>
                <a:effectLst/>
                <a:latin typeface=".SF NS"/>
              </a:rPr>
              <a:t>MLOps</a:t>
            </a:r>
            <a:r>
              <a:rPr lang="en-GB" dirty="0">
                <a:solidFill>
                  <a:srgbClr val="0E0E0E"/>
                </a:solidFill>
                <a:effectLst/>
                <a:latin typeface=".SF NS"/>
              </a:rPr>
              <a:t> basics</a:t>
            </a:r>
          </a:p>
          <a:p>
            <a:pPr marL="165100" indent="0">
              <a:buNone/>
            </a:pPr>
            <a:r>
              <a:rPr lang="en-GB" dirty="0">
                <a:solidFill>
                  <a:srgbClr val="0E0E0E"/>
                </a:solidFill>
                <a:effectLst/>
                <a:latin typeface=".SF NS"/>
              </a:rPr>
              <a:t>Effective planning</a:t>
            </a:r>
          </a:p>
          <a:p>
            <a:pPr marL="165100" indent="0">
              <a:buNone/>
            </a:pPr>
            <a:r>
              <a:rPr lang="en-GB" dirty="0">
                <a:solidFill>
                  <a:srgbClr val="0E0E0E"/>
                </a:solidFill>
                <a:latin typeface=".SF NS"/>
              </a:rPr>
              <a:t>Working in </a:t>
            </a:r>
            <a:r>
              <a:rPr lang="en-GB" dirty="0">
                <a:solidFill>
                  <a:srgbClr val="0E0E0E"/>
                </a:solidFill>
                <a:effectLst/>
                <a:latin typeface=".SF NS"/>
              </a:rPr>
              <a:t>Azure DevOps</a:t>
            </a:r>
          </a:p>
          <a:p>
            <a:pPr marL="182880" lvl="0" indent="-154940" algn="l" rtl="0">
              <a:spcBef>
                <a:spcPts val="0"/>
              </a:spcBef>
              <a:spcAft>
                <a:spcPts val="0"/>
              </a:spcAft>
              <a:buSzPts val="1000"/>
              <a:buChar char="●"/>
            </a:pPr>
            <a:endParaRPr lang="en-GB"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Better time estimates</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Michal:</a:t>
            </a:r>
            <a:r>
              <a:rPr lang="en-GB" dirty="0">
                <a:solidFill>
                  <a:schemeClr val="bg1"/>
                </a:solidFill>
                <a:effectLst/>
                <a:latin typeface="+mj-lt"/>
              </a:rPr>
              <a:t> “Your setup for the </a:t>
            </a:r>
            <a:r>
              <a:rPr lang="en-GB" dirty="0" err="1">
                <a:solidFill>
                  <a:schemeClr val="bg1"/>
                </a:solidFill>
                <a:effectLst/>
                <a:latin typeface="+mj-lt"/>
              </a:rPr>
              <a:t>MLOps</a:t>
            </a:r>
            <a:r>
              <a:rPr lang="en-GB" dirty="0">
                <a:solidFill>
                  <a:schemeClr val="bg1"/>
                </a:solidFill>
                <a:effectLst/>
                <a:latin typeface="+mj-lt"/>
              </a:rPr>
              <a:t> environment looks great, but it might be helpful to add more detailed comments in your code for better readability.”</a:t>
            </a:r>
          </a:p>
          <a:p>
            <a:pPr marL="165100" indent="0">
              <a:buNone/>
            </a:pPr>
            <a:endParaRPr lang="en-GB" dirty="0">
              <a:solidFill>
                <a:schemeClr val="bg1"/>
              </a:solidFill>
              <a:effectLst/>
              <a:latin typeface="+mj-lt"/>
            </a:endParaRPr>
          </a:p>
          <a:p>
            <a:r>
              <a:rPr lang="en-GB" b="1" dirty="0">
                <a:solidFill>
                  <a:schemeClr val="bg1"/>
                </a:solidFill>
                <a:effectLst/>
                <a:latin typeface="+mj-lt"/>
              </a:rPr>
              <a:t>My Response:</a:t>
            </a:r>
            <a:br>
              <a:rPr lang="en-GB" dirty="0">
                <a:solidFill>
                  <a:schemeClr val="bg1"/>
                </a:solidFill>
                <a:effectLst/>
                <a:latin typeface="+mj-lt"/>
              </a:rPr>
            </a:br>
            <a:endParaRPr lang="en-GB" dirty="0">
              <a:solidFill>
                <a:schemeClr val="bg1"/>
              </a:solidFill>
              <a:effectLst/>
              <a:latin typeface="+mj-lt"/>
            </a:endParaRPr>
          </a:p>
          <a:p>
            <a:r>
              <a:rPr lang="en-GB" dirty="0">
                <a:solidFill>
                  <a:schemeClr val="bg1"/>
                </a:solidFill>
                <a:effectLst/>
                <a:latin typeface="+mj-lt"/>
              </a:rPr>
              <a:t>• “Thanks for the feedback, Michal. I’ll make sure to add more detailed comments to improve the readability of the code.”</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Fix issues in the source code</a:t>
            </a:r>
          </a:p>
          <a:p>
            <a:r>
              <a:rPr lang="en-GB" dirty="0">
                <a:solidFill>
                  <a:srgbClr val="0E0E0E"/>
                </a:solidFill>
                <a:effectLst/>
                <a:latin typeface=".SF NS"/>
              </a:rPr>
              <a:t>• Plan and execute the sprint</a:t>
            </a:r>
          </a:p>
          <a:p>
            <a:r>
              <a:rPr lang="en-GB" dirty="0">
                <a:solidFill>
                  <a:srgbClr val="0E0E0E"/>
                </a:solidFill>
                <a:effectLst/>
                <a:latin typeface=".SF NS"/>
              </a:rPr>
              <a:t>• Conduct thorough unit and final testing</a:t>
            </a:r>
          </a:p>
          <a:p>
            <a:r>
              <a:rPr lang="en-GB" dirty="0">
                <a:solidFill>
                  <a:srgbClr val="0E0E0E"/>
                </a:solidFill>
                <a:effectLst/>
                <a:latin typeface=".SF NS"/>
              </a:rPr>
              <a:t>• Update documentation</a:t>
            </a:r>
          </a:p>
          <a:p>
            <a:r>
              <a:rPr lang="en-GB" dirty="0">
                <a:solidFill>
                  <a:srgbClr val="0E0E0E"/>
                </a:solidFill>
                <a:effectLst/>
                <a:latin typeface=".SF NS"/>
              </a:rPr>
              <a:t>• Learn about package distribution</a:t>
            </a:r>
            <a:endParaRPr dirty="0"/>
          </a:p>
          <a:p>
            <a:pPr marL="182880" lvl="0" indent="-154940" algn="l" rtl="0">
              <a:spcBef>
                <a:spcPts val="0"/>
              </a:spcBef>
              <a:spcAft>
                <a:spcPts val="0"/>
              </a:spcAft>
              <a:buSzPts val="1000"/>
              <a:buChar char="●"/>
            </a:pPr>
            <a:r>
              <a:rPr lang="en" dirty="0"/>
              <a:t>What have you actually been able to do? </a:t>
            </a:r>
            <a:endParaRPr lang="nl-NL" dirty="0"/>
          </a:p>
          <a:p>
            <a:r>
              <a:rPr lang="en-GB" dirty="0">
                <a:solidFill>
                  <a:srgbClr val="0E0E0E"/>
                </a:solidFill>
                <a:effectLst/>
                <a:latin typeface=".SF NS"/>
              </a:rPr>
              <a:t>• Resolved several bugs and refactored code</a:t>
            </a:r>
          </a:p>
          <a:p>
            <a:r>
              <a:rPr lang="en-GB" dirty="0">
                <a:solidFill>
                  <a:srgbClr val="0E0E0E"/>
                </a:solidFill>
                <a:effectLst/>
                <a:latin typeface=".SF NS"/>
              </a:rPr>
              <a:t>• Planned and reviewed sprint tasks</a:t>
            </a:r>
          </a:p>
          <a:p>
            <a:r>
              <a:rPr lang="en-GB" dirty="0">
                <a:solidFill>
                  <a:srgbClr val="0E0E0E"/>
                </a:solidFill>
                <a:effectLst/>
                <a:latin typeface=".SF NS"/>
              </a:rPr>
              <a:t>• Conducted unit and final testing</a:t>
            </a:r>
          </a:p>
          <a:p>
            <a:r>
              <a:rPr lang="en-GB" dirty="0">
                <a:solidFill>
                  <a:srgbClr val="0E0E0E"/>
                </a:solidFill>
                <a:effectLst/>
                <a:latin typeface=".SF NS"/>
              </a:rPr>
              <a:t>• Updated and enhanced documentation</a:t>
            </a:r>
          </a:p>
          <a:p>
            <a:r>
              <a:rPr lang="en-GB" dirty="0">
                <a:solidFill>
                  <a:srgbClr val="0E0E0E"/>
                </a:solidFill>
                <a:effectLst/>
                <a:latin typeface=".SF NS"/>
              </a:rPr>
              <a:t>• Explored methods for distributing Python packages</a:t>
            </a:r>
            <a:endParaRPr lang="en-NL"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06" name="Google Shape;206;p24"/>
          <p:cNvSpPr txBox="1">
            <a:spLocks noGrp="1"/>
          </p:cNvSpPr>
          <p:nvPr>
            <p:ph type="body" idx="3"/>
          </p:nvPr>
        </p:nvSpPr>
        <p:spPr>
          <a:xfrm>
            <a:off x="4663450" y="1152697"/>
            <a:ext cx="4297800" cy="2926933"/>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indent="-154940"/>
            <a:r>
              <a:rPr lang="en-GB" dirty="0">
                <a:solidFill>
                  <a:srgbClr val="0E0E0E"/>
                </a:solidFill>
                <a:effectLst/>
                <a:latin typeface=".SF NS"/>
              </a:rPr>
              <a:t>• Productive week with significant progress in bug fixing and testing</a:t>
            </a:r>
            <a:endParaRPr dirty="0"/>
          </a:p>
          <a:p>
            <a:pPr marL="182880" lvl="0" indent="-154940" algn="l" rtl="0">
              <a:spcBef>
                <a:spcPts val="0"/>
              </a:spcBef>
              <a:spcAft>
                <a:spcPts val="0"/>
              </a:spcAft>
              <a:buSzPts val="1000"/>
              <a:buChar char="●"/>
            </a:pPr>
            <a:r>
              <a:rPr lang="en" dirty="0"/>
              <a:t>What went well? </a:t>
            </a:r>
          </a:p>
          <a:p>
            <a:pPr marL="182880" indent="-154940"/>
            <a:r>
              <a:rPr lang="en-GB" dirty="0">
                <a:solidFill>
                  <a:srgbClr val="0E0E0E"/>
                </a:solidFill>
                <a:effectLst/>
                <a:latin typeface=".SF NS"/>
              </a:rPr>
              <a:t>• Time estimates were mostly accurate</a:t>
            </a:r>
            <a:endParaRPr dirty="0"/>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 Some tasks took longer due to unforeseen issues</a:t>
            </a:r>
            <a:endParaRPr dirty="0"/>
          </a:p>
          <a:p>
            <a:pPr marL="182880" lvl="0" indent="-154940" algn="l" rtl="0">
              <a:spcBef>
                <a:spcPts val="0"/>
              </a:spcBef>
              <a:spcAft>
                <a:spcPts val="0"/>
              </a:spcAft>
              <a:buSzPts val="1000"/>
              <a:buChar char="●"/>
            </a:pPr>
            <a:r>
              <a:rPr lang="en" dirty="0"/>
              <a:t>What did you learn? </a:t>
            </a:r>
          </a:p>
          <a:p>
            <a:r>
              <a:rPr lang="en-GB" dirty="0">
                <a:solidFill>
                  <a:srgbClr val="0E0E0E"/>
                </a:solidFill>
                <a:effectLst/>
                <a:latin typeface=".SF NS"/>
              </a:rPr>
              <a:t>• Bug fixing and code refactoring techniques</a:t>
            </a:r>
          </a:p>
          <a:p>
            <a:r>
              <a:rPr lang="en-GB" dirty="0">
                <a:solidFill>
                  <a:srgbClr val="0E0E0E"/>
                </a:solidFill>
                <a:effectLst/>
                <a:latin typeface=".SF NS"/>
              </a:rPr>
              <a:t>• Effective sprint planning and review</a:t>
            </a:r>
          </a:p>
          <a:p>
            <a:r>
              <a:rPr lang="en-GB" dirty="0">
                <a:solidFill>
                  <a:srgbClr val="0E0E0E"/>
                </a:solidFill>
                <a:effectLst/>
                <a:latin typeface=".SF NS"/>
              </a:rPr>
              <a:t>• Thorough testing methods</a:t>
            </a:r>
          </a:p>
          <a:p>
            <a:r>
              <a:rPr lang="en-GB" dirty="0">
                <a:solidFill>
                  <a:srgbClr val="0E0E0E"/>
                </a:solidFill>
                <a:effectLst/>
                <a:latin typeface=".SF NS"/>
              </a:rPr>
              <a:t>• Documentation best practices</a:t>
            </a:r>
          </a:p>
          <a:p>
            <a:r>
              <a:rPr lang="en-GB" dirty="0">
                <a:solidFill>
                  <a:srgbClr val="0E0E0E"/>
                </a:solidFill>
                <a:effectLst/>
                <a:latin typeface=".SF NS"/>
              </a:rPr>
              <a:t>• Python package distribution methods</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indent="-154940"/>
            <a:r>
              <a:rPr lang="en-GB" dirty="0">
                <a:solidFill>
                  <a:srgbClr val="0E0E0E"/>
                </a:solidFill>
                <a:effectLst/>
                <a:latin typeface=".SF NS"/>
              </a:rPr>
              <a:t>• Enhance test coverage</a:t>
            </a:r>
          </a:p>
          <a:p>
            <a:pPr marL="27940" lvl="0" indent="0" algn="l" rtl="0">
              <a:spcBef>
                <a:spcPts val="0"/>
              </a:spcBef>
              <a:spcAft>
                <a:spcPts val="0"/>
              </a:spcAft>
              <a:buSzPts val="1000"/>
              <a:buNone/>
            </a:pP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dirty="0">
                <a:solidFill>
                  <a:schemeClr val="bg1"/>
                </a:solidFill>
                <a:effectLst/>
                <a:latin typeface="+mj-lt"/>
              </a:rPr>
              <a:t>• </a:t>
            </a:r>
            <a:r>
              <a:rPr lang="en-GB" b="1" dirty="0">
                <a:solidFill>
                  <a:schemeClr val="bg1"/>
                </a:solidFill>
                <a:effectLst/>
                <a:latin typeface="+mj-lt"/>
              </a:rPr>
              <a:t>Stijn:</a:t>
            </a:r>
            <a:r>
              <a:rPr lang="en-GB" dirty="0">
                <a:solidFill>
                  <a:schemeClr val="bg1"/>
                </a:solidFill>
                <a:effectLst/>
                <a:latin typeface="+mj-lt"/>
              </a:rPr>
              <a:t> “Sprint review meetings were effective, but we could improve our retrospective sessions by including more team feedback.”</a:t>
            </a:r>
            <a:br>
              <a:rPr lang="en-GB" dirty="0">
                <a:solidFill>
                  <a:schemeClr val="bg1"/>
                </a:solidFill>
                <a:effectLst/>
                <a:latin typeface="+mj-lt"/>
              </a:rPr>
            </a:br>
            <a:endParaRPr lang="en-GB" dirty="0">
              <a:solidFill>
                <a:schemeClr val="bg1"/>
              </a:solidFill>
              <a:effectLst/>
              <a:latin typeface="+mj-lt"/>
            </a:endParaRPr>
          </a:p>
          <a:p>
            <a:r>
              <a:rPr lang="en-GB" b="1" dirty="0">
                <a:solidFill>
                  <a:schemeClr val="bg1"/>
                </a:solidFill>
                <a:effectLst/>
                <a:latin typeface="+mj-lt"/>
              </a:rPr>
              <a:t>My Response:</a:t>
            </a:r>
            <a:br>
              <a:rPr lang="en-GB" dirty="0">
                <a:solidFill>
                  <a:schemeClr val="bg1"/>
                </a:solidFill>
                <a:effectLst/>
                <a:latin typeface="+mj-lt"/>
              </a:rPr>
            </a:br>
            <a:endParaRPr lang="en-GB" dirty="0">
              <a:solidFill>
                <a:schemeClr val="bg1"/>
              </a:solidFill>
              <a:effectLst/>
              <a:latin typeface="+mj-lt"/>
            </a:endParaRPr>
          </a:p>
          <a:p>
            <a:r>
              <a:rPr lang="en-GB" dirty="0">
                <a:solidFill>
                  <a:schemeClr val="bg1"/>
                </a:solidFill>
                <a:effectLst/>
                <a:latin typeface="+mj-lt"/>
              </a:rPr>
              <a:t>• “I agree, Stijn. I’ll make sure to gather more feedback during our retrospectives.”</a:t>
            </a: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r>
              <a:rPr lang="en-GB" dirty="0">
                <a:solidFill>
                  <a:srgbClr val="0E0E0E"/>
                </a:solidFill>
                <a:effectLst/>
                <a:latin typeface=".SF NS"/>
              </a:rPr>
              <a:t>• Continue fixing and enhancing the source code</a:t>
            </a:r>
          </a:p>
          <a:p>
            <a:r>
              <a:rPr lang="en-GB" dirty="0">
                <a:solidFill>
                  <a:srgbClr val="0E0E0E"/>
                </a:solidFill>
                <a:effectLst/>
                <a:latin typeface=".SF NS"/>
              </a:rPr>
              <a:t>• Plan and execute the sprint</a:t>
            </a:r>
          </a:p>
          <a:p>
            <a:r>
              <a:rPr lang="en-GB" dirty="0">
                <a:solidFill>
                  <a:srgbClr val="0E0E0E"/>
                </a:solidFill>
                <a:effectLst/>
                <a:latin typeface=".SF NS"/>
              </a:rPr>
              <a:t>• Conduct thorough unit and final testing</a:t>
            </a:r>
          </a:p>
          <a:p>
            <a:r>
              <a:rPr lang="en-GB" dirty="0">
                <a:solidFill>
                  <a:srgbClr val="0E0E0E"/>
                </a:solidFill>
                <a:effectLst/>
                <a:latin typeface=".SF NS"/>
              </a:rPr>
              <a:t>• Distribute the enhanced Python package</a:t>
            </a:r>
            <a:endParaRPr dirty="0"/>
          </a:p>
          <a:p>
            <a:pPr marL="182880" lvl="0" indent="-154940" algn="l" rtl="0">
              <a:spcBef>
                <a:spcPts val="0"/>
              </a:spcBef>
              <a:spcAft>
                <a:spcPts val="0"/>
              </a:spcAft>
              <a:buSzPts val="1000"/>
              <a:buChar char="●"/>
            </a:pPr>
            <a:r>
              <a:rPr lang="en" dirty="0"/>
              <a:t>What have you actually been able to do? </a:t>
            </a:r>
          </a:p>
          <a:p>
            <a:r>
              <a:rPr lang="en-GB" dirty="0">
                <a:solidFill>
                  <a:srgbClr val="0E0E0E"/>
                </a:solidFill>
                <a:effectLst/>
                <a:latin typeface=".SF NS"/>
              </a:rPr>
              <a:t>• Additional bugs resolved and code enhanced for better performance</a:t>
            </a:r>
          </a:p>
          <a:p>
            <a:r>
              <a:rPr lang="en-GB" dirty="0">
                <a:solidFill>
                  <a:srgbClr val="0E0E0E"/>
                </a:solidFill>
                <a:effectLst/>
                <a:latin typeface=".SF NS"/>
              </a:rPr>
              <a:t>• Planned and reviewed sprint tasks</a:t>
            </a:r>
          </a:p>
          <a:p>
            <a:r>
              <a:rPr lang="en-GB" dirty="0">
                <a:solidFill>
                  <a:srgbClr val="0E0E0E"/>
                </a:solidFill>
                <a:effectLst/>
                <a:latin typeface=".SF NS"/>
              </a:rPr>
              <a:t>• Conducted unit and final testing</a:t>
            </a: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Personal GitHub</a:t>
            </a:r>
            <a:endParaRPr lang="en-GB" dirty="0"/>
          </a:p>
          <a:p>
            <a:pPr marL="182880" lvl="0" indent="-154940" algn="l" rtl="0">
              <a:spcBef>
                <a:spcPts val="0"/>
              </a:spcBef>
              <a:spcAft>
                <a:spcPts val="0"/>
              </a:spcAft>
              <a:buSzPts val="1000"/>
              <a:buChar char="●"/>
            </a:pPr>
            <a:r>
              <a:rPr lang="en-GB" dirty="0">
                <a:hlinkClick r:id="rId4"/>
              </a:rPr>
              <a:t>Group GitHub</a:t>
            </a: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7"/>
            <a:ext cx="4297800" cy="2905831"/>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nl-NL" dirty="0" err="1">
                <a:solidFill>
                  <a:srgbClr val="0E0E0E"/>
                </a:solidFill>
                <a:effectLst/>
                <a:latin typeface=".SF NS"/>
              </a:rPr>
              <a:t>Productive</a:t>
            </a:r>
            <a:r>
              <a:rPr lang="nl-NL" dirty="0">
                <a:solidFill>
                  <a:srgbClr val="0E0E0E"/>
                </a:solidFill>
                <a:effectLst/>
                <a:latin typeface=".SF NS"/>
              </a:rPr>
              <a:t> week</a:t>
            </a:r>
            <a:endParaRPr dirty="0"/>
          </a:p>
          <a:p>
            <a:pPr marL="182880" lvl="0" indent="-154940" algn="l" rtl="0">
              <a:spcBef>
                <a:spcPts val="0"/>
              </a:spcBef>
              <a:spcAft>
                <a:spcPts val="0"/>
              </a:spcAft>
              <a:buSzPts val="1000"/>
              <a:buChar char="●"/>
            </a:pPr>
            <a:r>
              <a:rPr lang="en" dirty="0"/>
              <a:t>What went well? </a:t>
            </a:r>
          </a:p>
          <a:p>
            <a:r>
              <a:rPr lang="en-GB" dirty="0">
                <a:solidFill>
                  <a:srgbClr val="0E0E0E"/>
                </a:solidFill>
                <a:effectLst/>
                <a:latin typeface=".SF NS"/>
              </a:rPr>
              <a:t>• Comprehensive testing ensuring code quality</a:t>
            </a:r>
          </a:p>
          <a:p>
            <a:pPr marL="182880" lvl="0" indent="-154940" algn="l" rtl="0">
              <a:spcBef>
                <a:spcPts val="0"/>
              </a:spcBef>
              <a:spcAft>
                <a:spcPts val="0"/>
              </a:spcAft>
              <a:buSzPts val="1000"/>
              <a:buChar char="●"/>
            </a:pPr>
            <a:r>
              <a:rPr lang="en" dirty="0"/>
              <a:t>What didn’t go so well? </a:t>
            </a:r>
          </a:p>
          <a:p>
            <a:pPr marL="182880" indent="-154940"/>
            <a:r>
              <a:rPr lang="en-GB" dirty="0">
                <a:solidFill>
                  <a:srgbClr val="0E0E0E"/>
                </a:solidFill>
                <a:effectLst/>
                <a:latin typeface=".SF NS"/>
              </a:rPr>
              <a:t>• Some unexpected issues during code enhancement caused delays</a:t>
            </a:r>
            <a:endParaRPr dirty="0"/>
          </a:p>
          <a:p>
            <a:pPr marL="182880" lvl="0" indent="-154940" algn="l" rtl="0">
              <a:spcBef>
                <a:spcPts val="0"/>
              </a:spcBef>
              <a:spcAft>
                <a:spcPts val="0"/>
              </a:spcAft>
              <a:buSzPts val="1000"/>
              <a:buChar char="●"/>
            </a:pPr>
            <a:r>
              <a:rPr lang="en" dirty="0"/>
              <a:t>What did you learn? </a:t>
            </a:r>
          </a:p>
          <a:p>
            <a:pPr marL="182880" indent="-154940"/>
            <a:r>
              <a:rPr lang="en-GB" dirty="0">
                <a:solidFill>
                  <a:srgbClr val="0E0E0E"/>
                </a:solidFill>
                <a:effectLst/>
                <a:latin typeface=".SF NS"/>
              </a:rPr>
              <a:t>• Effective communication and planning within the team</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indent="-154940"/>
            <a:r>
              <a:rPr lang="en-GB" dirty="0">
                <a:solidFill>
                  <a:srgbClr val="0E0E0E"/>
                </a:solidFill>
                <a:effectLst/>
                <a:latin typeface=".SF NS"/>
              </a:rPr>
              <a:t>• Continue to improve code stability and performance</a:t>
            </a:r>
          </a:p>
          <a:p>
            <a:pPr marL="27940" lvl="0" indent="0" algn="l" rtl="0">
              <a:spcBef>
                <a:spcPts val="0"/>
              </a:spcBef>
              <a:spcAft>
                <a:spcPts val="0"/>
              </a:spcAft>
              <a:buSzPts val="1000"/>
              <a:buNone/>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5914ba8-9e4a-4224-9594-5062124be8f1">
      <UserInfo>
        <DisplayName/>
        <AccountId xsi:nil="true"/>
        <AccountType/>
      </UserInfo>
    </SharedWithUsers>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C884BF-69F4-4815-8F38-A7E8B2A998C5}">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067B86F-F5BB-4BE6-9A37-0E19E53CB68B}">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8D9791E-52D0-4ABB-925A-4EAECF798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1160</TotalTime>
  <Words>7336</Words>
  <Application>Microsoft Macintosh PowerPoint</Application>
  <PresentationFormat>On-screen Show (16:9)</PresentationFormat>
  <Paragraphs>662</Paragraphs>
  <Slides>33</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Arial</vt:lpstr>
      <vt:lpstr>Lato</vt:lpstr>
      <vt:lpstr>Roboto Light</vt:lpstr>
      <vt:lpstr>Alfa Slab One</vt:lpstr>
      <vt:lpstr>Roboto Thin</vt:lpstr>
      <vt:lpstr>.SF NS</vt:lpstr>
      <vt:lpstr>Roboto-Slab</vt:lpstr>
      <vt:lpstr>Proxima Nova</vt:lpstr>
      <vt:lpstr>Roboto</vt:lpstr>
      <vt:lpstr>Calibri</vt:lpstr>
      <vt:lpstr>Open Sans</vt:lpstr>
      <vt:lpstr>Helvetica Neue</vt:lpstr>
      <vt:lpstr>BUAS Gameday</vt:lpstr>
      <vt:lpstr>Rens van den Berg 224190 Engineer - MLOps</vt:lpstr>
      <vt:lpstr>Section A</vt:lpstr>
      <vt:lpstr>Where am I starting?</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X</vt:lpstr>
      <vt:lpstr>ILO 1</vt:lpstr>
      <vt:lpstr>ILO 1</vt:lpstr>
      <vt:lpstr>ILO 2</vt:lpstr>
      <vt:lpstr>ILO 3</vt:lpstr>
      <vt:lpstr>ILO 3</vt:lpstr>
      <vt:lpstr>ILO 4</vt:lpstr>
      <vt:lpstr>ILO 5</vt:lpstr>
      <vt:lpstr>ILO 5</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Berg, Rens van den (224190)</cp:lastModifiedBy>
  <cp:revision>22</cp:revision>
  <dcterms:modified xsi:type="dcterms:W3CDTF">2024-06-28T11:23:28Z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